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5.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8"/>
  </p:handoutMasterIdLst>
  <p:sldIdLst>
    <p:sldId id="256" r:id="rId2"/>
    <p:sldId id="258" r:id="rId3"/>
    <p:sldId id="269" r:id="rId4"/>
    <p:sldId id="274" r:id="rId5"/>
    <p:sldId id="267" r:id="rId6"/>
    <p:sldId id="257" r:id="rId7"/>
    <p:sldId id="259" r:id="rId8"/>
    <p:sldId id="264" r:id="rId9"/>
    <p:sldId id="263" r:id="rId10"/>
    <p:sldId id="273" r:id="rId11"/>
    <p:sldId id="272" r:id="rId12"/>
    <p:sldId id="271" r:id="rId13"/>
    <p:sldId id="275" r:id="rId14"/>
    <p:sldId id="276" r:id="rId15"/>
    <p:sldId id="277" r:id="rId16"/>
    <p:sldId id="27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346" y="62"/>
      </p:cViewPr>
      <p:guideLst>
        <p:guide orient="horz" pos="2160"/>
        <p:guide pos="2880"/>
      </p:guideLst>
    </p:cSldViewPr>
  </p:slideViewPr>
  <p:notesTextViewPr>
    <p:cViewPr>
      <p:scale>
        <a:sx n="1" d="1"/>
        <a:sy n="1" d="1"/>
      </p:scale>
      <p:origin x="0" y="0"/>
    </p:cViewPr>
  </p:notesTextViewPr>
  <p:notesViewPr>
    <p:cSldViewPr>
      <p:cViewPr varScale="1">
        <p:scale>
          <a:sx n="71" d="100"/>
          <a:sy n="71" d="100"/>
        </p:scale>
        <p:origin x="-1541" y="-91"/>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6D6DE0-0BED-4619-B0C9-98F5BC9B5E77}" type="datetimeFigureOut">
              <a:rPr lang="en-US" smtClean="0"/>
              <a:t>11/14/2017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BF0BA9-B33E-4739-B60D-6A141DC03682}" type="slidenum">
              <a:rPr lang="en-US" smtClean="0"/>
              <a:t>‹#›</a:t>
            </a:fld>
            <a:endParaRPr lang="en-US" dirty="0"/>
          </a:p>
        </p:txBody>
      </p:sp>
    </p:spTree>
    <p:extLst>
      <p:ext uri="{BB962C8B-B14F-4D97-AF65-F5344CB8AC3E}">
        <p14:creationId xmlns:p14="http://schemas.microsoft.com/office/powerpoint/2010/main" val="29694140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AA7408-AF19-4843-AB67-0DFD215118CE}"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AA7408-AF19-4843-AB67-0DFD215118CE}" type="slidenum">
              <a:rPr lang="en-US" smtClean="0"/>
              <a:t>‹#›</a:t>
            </a:fld>
            <a:endParaRPr lang="en-US" dirty="0"/>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AA7408-AF19-4843-AB67-0DFD215118CE}"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AA7408-AF19-4843-AB67-0DFD215118CE}" type="slidenum">
              <a:rPr lang="en-US" smtClean="0"/>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AA7408-AF19-4843-AB67-0DFD215118C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AA7408-AF19-4843-AB67-0DFD215118C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AA7408-AF19-4843-AB67-0DFD215118C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AA7408-AF19-4843-AB67-0DFD215118CE}" type="slidenum">
              <a:rPr lang="en-US" smtClean="0"/>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AA7408-AF19-4843-AB67-0DFD215118CE}" type="slidenum">
              <a:rPr lang="en-US" smtClean="0"/>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AA7408-AF19-4843-AB67-0DFD215118C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770D22A2-46F6-48C8-80B6-AF81128170B8}" type="datetimeFigureOut">
              <a:rPr lang="en-US" smtClean="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AA7408-AF19-4843-AB67-0DFD215118CE}" type="slidenum">
              <a:rPr lang="en-US" smtClean="0"/>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70D22A2-46F6-48C8-80B6-AF81128170B8}" type="datetimeFigureOut">
              <a:rPr lang="en-US" smtClean="0"/>
              <a:t>11/14/2017</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AAA7408-AF19-4843-AB67-0DFD215118CE}" type="slidenum">
              <a:rPr lang="en-US" smtClean="0"/>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baseline="0">
          <a:solidFill>
            <a:srgbClr val="FFFFFF"/>
          </a:solidFill>
          <a:latin typeface="Arial" panose="020B0604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baseline="0">
          <a:solidFill>
            <a:schemeClr val="tx2"/>
          </a:solidFill>
          <a:latin typeface="Arial" panose="020B0604020202020204" pitchFamily="34" charset="0"/>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baseline="0">
          <a:solidFill>
            <a:schemeClr val="tx2"/>
          </a:solidFill>
          <a:latin typeface="Arial" panose="020B0604020202020204" pitchFamily="34" charset="0"/>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baseline="0">
          <a:solidFill>
            <a:schemeClr val="tx2"/>
          </a:solidFill>
          <a:latin typeface="Arial" panose="020B0604020202020204" pitchFamily="34" charset="0"/>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baseline="0">
          <a:solidFill>
            <a:schemeClr val="tx2"/>
          </a:solidFill>
          <a:latin typeface="Arial" panose="020B0604020202020204" pitchFamily="34" charset="0"/>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baseline="0">
          <a:solidFill>
            <a:schemeClr val="tx2"/>
          </a:solidFill>
          <a:latin typeface="Arial" panose="020B0604020202020204" pitchFamily="34" charset="0"/>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BSIFurnitureWaiverRequest@wisconsin.g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90600"/>
            <a:ext cx="7924800" cy="1780108"/>
          </a:xfrm>
        </p:spPr>
        <p:txBody>
          <a:bodyPr/>
          <a:lstStyle/>
          <a:p>
            <a:r>
              <a:rPr lang="en-US" dirty="0">
                <a:latin typeface="Arial" panose="020B0604020202020204" pitchFamily="34" charset="0"/>
                <a:cs typeface="Arial" panose="020B0604020202020204" pitchFamily="34" charset="0"/>
              </a:rPr>
              <a:t>Tips for Ordering Furniture</a:t>
            </a:r>
          </a:p>
        </p:txBody>
      </p:sp>
      <p:sp>
        <p:nvSpPr>
          <p:cNvPr id="3" name="Subtitle 2"/>
          <p:cNvSpPr>
            <a:spLocks noGrp="1"/>
          </p:cNvSpPr>
          <p:nvPr>
            <p:ph type="subTitle" idx="1"/>
          </p:nvPr>
        </p:nvSpPr>
        <p:spPr>
          <a:xfrm>
            <a:off x="990600" y="2819400"/>
            <a:ext cx="7086600" cy="2057401"/>
          </a:xfrm>
        </p:spPr>
        <p:txBody>
          <a:bodyPr>
            <a:noAutofit/>
          </a:bodyPr>
          <a:lstStyle/>
          <a:p>
            <a:pPr algn="l"/>
            <a:r>
              <a:rPr lang="en-US" dirty="0">
                <a:latin typeface="Arial" panose="020B0604020202020204" pitchFamily="34" charset="0"/>
                <a:cs typeface="Arial" panose="020B0604020202020204" pitchFamily="34" charset="0"/>
              </a:rPr>
              <a:t>Information covering contracts:</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505ENT-M15-BSI OFFURN-01 Office Furniture (BSI) </a:t>
            </a:r>
          </a:p>
          <a:p>
            <a:pPr algn="l"/>
            <a:r>
              <a:rPr lang="en-US" dirty="0">
                <a:latin typeface="Arial" panose="020B0604020202020204" pitchFamily="34" charset="0"/>
                <a:cs typeface="Arial" panose="020B0604020202020204" pitchFamily="34" charset="0"/>
              </a:rPr>
              <a:t>505ENT-M15-OFFURNITUR-00 Office Furniture</a:t>
            </a:r>
          </a:p>
          <a:p>
            <a:pPr algn="l"/>
            <a:r>
              <a:rPr lang="en-US" dirty="0">
                <a:latin typeface="Arial" panose="020B0604020202020204" pitchFamily="34" charset="0"/>
                <a:cs typeface="Arial" panose="020B0604020202020204" pitchFamily="34" charset="0"/>
              </a:rPr>
              <a:t>505ENT-M16-WSCAEDUFURN-00 Educational Furniture</a:t>
            </a:r>
          </a:p>
          <a:p>
            <a:pPr algn="l"/>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Revised:  November 14, 2017</a:t>
            </a:r>
          </a:p>
        </p:txBody>
      </p:sp>
    </p:spTree>
    <p:extLst>
      <p:ext uri="{BB962C8B-B14F-4D97-AF65-F5344CB8AC3E}">
        <p14:creationId xmlns:p14="http://schemas.microsoft.com/office/powerpoint/2010/main" val="3653539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Arial" panose="020B0604020202020204" pitchFamily="34" charset="0"/>
                <a:cs typeface="Arial" panose="020B0604020202020204" pitchFamily="34" charset="0"/>
              </a:rPr>
              <a:t>Introduction </a:t>
            </a:r>
          </a:p>
        </p:txBody>
      </p:sp>
      <p:sp>
        <p:nvSpPr>
          <p:cNvPr id="4" name="Content Placeholder 3"/>
          <p:cNvSpPr>
            <a:spLocks noGrp="1"/>
          </p:cNvSpPr>
          <p:nvPr>
            <p:ph idx="1"/>
          </p:nvPr>
        </p:nvSpPr>
        <p:spPr>
          <a:xfrm>
            <a:off x="533400" y="2438400"/>
            <a:ext cx="8229599" cy="1286933"/>
          </a:xfrm>
        </p:spPr>
        <p:txBody>
          <a:bodyPr/>
          <a:lstStyle/>
          <a:p>
            <a:pPr>
              <a:buClrTx/>
              <a:buFont typeface="Arial" panose="020B0604020202020204" pitchFamily="34" charset="0"/>
              <a:buChar char="•"/>
            </a:pPr>
            <a:r>
              <a:rPr lang="en-US" sz="2200" dirty="0">
                <a:solidFill>
                  <a:schemeClr val="tx1"/>
                </a:solidFill>
                <a:latin typeface="Arial" panose="020B0604020202020204" pitchFamily="34" charset="0"/>
                <a:cs typeface="Arial" panose="020B0604020202020204" pitchFamily="34" charset="0"/>
              </a:rPr>
              <a:t>The procurement of furniture can be a confusing and complex process.</a:t>
            </a:r>
          </a:p>
          <a:p>
            <a:pPr>
              <a:buClrTx/>
              <a:buFont typeface="Arial" panose="020B0604020202020204" pitchFamily="34" charset="0"/>
              <a:buChar char="•"/>
            </a:pPr>
            <a:r>
              <a:rPr lang="en-US" sz="2200" dirty="0">
                <a:solidFill>
                  <a:schemeClr val="tx1"/>
                </a:solidFill>
                <a:latin typeface="Arial" panose="020B0604020202020204" pitchFamily="34" charset="0"/>
                <a:cs typeface="Arial" panose="020B0604020202020204" pitchFamily="34" charset="0"/>
              </a:rPr>
              <a:t>There are three mandatory contracts:</a:t>
            </a:r>
          </a:p>
          <a:p>
            <a:pPr marL="0" indent="0">
              <a:buClrTx/>
              <a:buNone/>
            </a:pPr>
            <a:endParaRPr lang="en-US" dirty="0">
              <a:solidFill>
                <a:schemeClr val="tx1"/>
              </a:solidFill>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132751368"/>
              </p:ext>
            </p:extLst>
          </p:nvPr>
        </p:nvGraphicFramePr>
        <p:xfrm>
          <a:off x="685800" y="3810000"/>
          <a:ext cx="7467600" cy="1483360"/>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tblGrid>
              <a:tr h="370840">
                <a:tc>
                  <a:txBody>
                    <a:bodyPr/>
                    <a:lstStyle/>
                    <a:p>
                      <a:pPr algn="ctr"/>
                      <a:r>
                        <a:rPr lang="en-US" dirty="0">
                          <a:latin typeface="Arial" panose="020B0604020202020204" pitchFamily="34" charset="0"/>
                          <a:cs typeface="Arial" panose="020B0604020202020204" pitchFamily="34" charset="0"/>
                        </a:rPr>
                        <a:t>Contract Number</a:t>
                      </a:r>
                    </a:p>
                  </a:txBody>
                  <a:tcPr/>
                </a:tc>
                <a:tc>
                  <a:txBody>
                    <a:bodyPr/>
                    <a:lstStyle/>
                    <a:p>
                      <a:pPr algn="ctr"/>
                      <a:r>
                        <a:rPr lang="en-US" dirty="0">
                          <a:latin typeface="Arial" panose="020B0604020202020204" pitchFamily="34" charset="0"/>
                          <a:cs typeface="Arial" panose="020B0604020202020204" pitchFamily="34" charset="0"/>
                        </a:rPr>
                        <a:t>Description</a:t>
                      </a:r>
                    </a:p>
                  </a:txBody>
                  <a:tcPr/>
                </a:tc>
                <a:extLst>
                  <a:ext uri="{0D108BD9-81ED-4DB2-BD59-A6C34878D82A}">
                    <a16:rowId xmlns:a16="http://schemas.microsoft.com/office/drawing/2014/main" val="10000"/>
                  </a:ext>
                </a:extLst>
              </a:tr>
              <a:tr h="370840">
                <a:tc>
                  <a:txBody>
                    <a:bodyPr/>
                    <a:lstStyle/>
                    <a:p>
                      <a:r>
                        <a:rPr lang="en-US" dirty="0">
                          <a:latin typeface="Arial" panose="020B0604020202020204" pitchFamily="34" charset="0"/>
                          <a:cs typeface="Arial" panose="020B0604020202020204" pitchFamily="34" charset="0"/>
                        </a:rPr>
                        <a:t>505ENT-M15-BSI OFFURN-01</a:t>
                      </a:r>
                    </a:p>
                  </a:txBody>
                  <a:tcPr/>
                </a:tc>
                <a:tc>
                  <a:txBody>
                    <a:bodyPr/>
                    <a:lstStyle/>
                    <a:p>
                      <a:r>
                        <a:rPr lang="en-US" dirty="0">
                          <a:latin typeface="Arial" panose="020B0604020202020204" pitchFamily="34" charset="0"/>
                          <a:cs typeface="Arial" panose="020B0604020202020204" pitchFamily="34" charset="0"/>
                        </a:rPr>
                        <a:t>Statewide Office Furniture (BSI)</a:t>
                      </a:r>
                    </a:p>
                  </a:txBody>
                  <a:tcPr/>
                </a:tc>
                <a:extLst>
                  <a:ext uri="{0D108BD9-81ED-4DB2-BD59-A6C34878D82A}">
                    <a16:rowId xmlns:a16="http://schemas.microsoft.com/office/drawing/2014/main" val="10001"/>
                  </a:ext>
                </a:extLst>
              </a:tr>
              <a:tr h="370840">
                <a:tc>
                  <a:txBody>
                    <a:bodyPr/>
                    <a:lstStyle/>
                    <a:p>
                      <a:r>
                        <a:rPr lang="en-US" dirty="0">
                          <a:latin typeface="Arial" panose="020B0604020202020204" pitchFamily="34" charset="0"/>
                          <a:cs typeface="Arial" panose="020B0604020202020204" pitchFamily="34" charset="0"/>
                        </a:rPr>
                        <a:t>505ENT-M15-OFFURNITURE-00</a:t>
                      </a:r>
                    </a:p>
                  </a:txBody>
                  <a:tcPr/>
                </a:tc>
                <a:tc>
                  <a:txBody>
                    <a:bodyPr/>
                    <a:lstStyle/>
                    <a:p>
                      <a:r>
                        <a:rPr lang="en-US" dirty="0">
                          <a:latin typeface="Arial" panose="020B0604020202020204" pitchFamily="34" charset="0"/>
                          <a:cs typeface="Arial" panose="020B0604020202020204" pitchFamily="34" charset="0"/>
                        </a:rPr>
                        <a:t>Statewide</a:t>
                      </a:r>
                      <a:r>
                        <a:rPr lang="en-US" baseline="0" dirty="0">
                          <a:latin typeface="Arial" panose="020B0604020202020204" pitchFamily="34" charset="0"/>
                          <a:cs typeface="Arial" panose="020B0604020202020204" pitchFamily="34" charset="0"/>
                        </a:rPr>
                        <a:t> Office Furniture</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US" dirty="0">
                          <a:latin typeface="Arial" panose="020B0604020202020204" pitchFamily="34" charset="0"/>
                          <a:cs typeface="Arial" panose="020B0604020202020204" pitchFamily="34" charset="0"/>
                        </a:rPr>
                        <a:t>505ENT-M16-WSCAEDUFURN-00</a:t>
                      </a:r>
                    </a:p>
                  </a:txBody>
                  <a:tcPr/>
                </a:tc>
                <a:tc>
                  <a:txBody>
                    <a:bodyPr/>
                    <a:lstStyle/>
                    <a:p>
                      <a:r>
                        <a:rPr lang="en-US" dirty="0">
                          <a:latin typeface="Arial" panose="020B0604020202020204" pitchFamily="34" charset="0"/>
                          <a:cs typeface="Arial" panose="020B0604020202020204" pitchFamily="34" charset="0"/>
                        </a:rPr>
                        <a:t>Statewide Educational Furniture</a:t>
                      </a:r>
                    </a:p>
                  </a:txBody>
                  <a:tcPr/>
                </a:tc>
                <a:extLst>
                  <a:ext uri="{0D108BD9-81ED-4DB2-BD59-A6C34878D82A}">
                    <a16:rowId xmlns:a16="http://schemas.microsoft.com/office/drawing/2014/main" val="10003"/>
                  </a:ext>
                </a:extLst>
              </a:tr>
            </a:tbl>
          </a:graphicData>
        </a:graphic>
      </p:graphicFrame>
      <p:sp>
        <p:nvSpPr>
          <p:cNvPr id="6" name="Content Placeholder 3"/>
          <p:cNvSpPr txBox="1">
            <a:spLocks/>
          </p:cNvSpPr>
          <p:nvPr/>
        </p:nvSpPr>
        <p:spPr>
          <a:xfrm>
            <a:off x="533400" y="5494867"/>
            <a:ext cx="8229599" cy="1286933"/>
          </a:xfrm>
          <a:prstGeom prst="rect">
            <a:avLst/>
          </a:prstGeom>
        </p:spPr>
        <p:txBody>
          <a:bodyPr vert="horz" lIns="91440" tIns="45720" rIns="91440" bIns="45720" rtlCol="0">
            <a:normAutofit fontScale="925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The following slides will provide you with a systematic approach to follow to ensure that you are compliant with State procurement polices and that you obtain the best value for the State.</a:t>
            </a:r>
          </a:p>
          <a:p>
            <a:pPr marL="0" indent="0">
              <a:buClrTx/>
              <a:buFont typeface="Symbol" pitchFamily="18" charset="2"/>
              <a:buNone/>
            </a:pPr>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3302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Definition of </a:t>
            </a:r>
            <a:r>
              <a:rPr lang="en-US" sz="3600" u="sng" dirty="0"/>
              <a:t>Office Furniture</a:t>
            </a:r>
            <a:br>
              <a:rPr lang="en-US" sz="3600" dirty="0"/>
            </a:br>
            <a:r>
              <a:rPr lang="en-US" sz="3600" dirty="0"/>
              <a:t>What the contracts cover</a:t>
            </a:r>
          </a:p>
        </p:txBody>
      </p:sp>
      <p:sp>
        <p:nvSpPr>
          <p:cNvPr id="8" name="Content Placeholder 1"/>
          <p:cNvSpPr txBox="1">
            <a:spLocks/>
          </p:cNvSpPr>
          <p:nvPr/>
        </p:nvSpPr>
        <p:spPr>
          <a:xfrm>
            <a:off x="416668" y="2286000"/>
            <a:ext cx="4191000" cy="38100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3056733289"/>
              </p:ext>
            </p:extLst>
          </p:nvPr>
        </p:nvGraphicFramePr>
        <p:xfrm>
          <a:off x="228600" y="1828800"/>
          <a:ext cx="8610600" cy="4813401"/>
        </p:xfrm>
        <a:graphic>
          <a:graphicData uri="http://schemas.openxmlformats.org/drawingml/2006/table">
            <a:tbl>
              <a:tblPr firstRow="1" bandRow="1">
                <a:tableStyleId>{5C22544A-7EE6-4342-B048-85BDC9FD1C3A}</a:tableStyleId>
              </a:tblPr>
              <a:tblGrid>
                <a:gridCol w="4305300">
                  <a:extLst>
                    <a:ext uri="{9D8B030D-6E8A-4147-A177-3AD203B41FA5}">
                      <a16:colId xmlns:a16="http://schemas.microsoft.com/office/drawing/2014/main" val="20000"/>
                    </a:ext>
                  </a:extLst>
                </a:gridCol>
                <a:gridCol w="4305300">
                  <a:extLst>
                    <a:ext uri="{9D8B030D-6E8A-4147-A177-3AD203B41FA5}">
                      <a16:colId xmlns:a16="http://schemas.microsoft.com/office/drawing/2014/main" val="20001"/>
                    </a:ext>
                  </a:extLst>
                </a:gridCol>
              </a:tblGrid>
              <a:tr h="531902">
                <a:tc>
                  <a:txBody>
                    <a:bodyPr/>
                    <a:lstStyle/>
                    <a:p>
                      <a:r>
                        <a:rPr lang="en-US" sz="1400" dirty="0">
                          <a:latin typeface="Arial" panose="020B0604020202020204" pitchFamily="34" charset="0"/>
                          <a:cs typeface="Arial" panose="020B0604020202020204" pitchFamily="34" charset="0"/>
                        </a:rPr>
                        <a:t>Both  Office Furniture contracts cover the categories below:</a:t>
                      </a:r>
                    </a:p>
                  </a:txBody>
                  <a:tcPr/>
                </a:tc>
                <a:tc>
                  <a:txBody>
                    <a:bodyPr/>
                    <a:lstStyle/>
                    <a:p>
                      <a:r>
                        <a:rPr lang="en-US" sz="1400" baseline="0" dirty="0">
                          <a:latin typeface="Arial" panose="020B0604020202020204" pitchFamily="34" charset="0"/>
                          <a:cs typeface="Arial" panose="020B0604020202020204" pitchFamily="34" charset="0"/>
                        </a:rPr>
                        <a:t>In addition to the categories on the left, the BSI contract covers the categories below:</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4281499">
                <a:tc>
                  <a:txBody>
                    <a:bodyPr/>
                    <a:lstStyle/>
                    <a:p>
                      <a:r>
                        <a:rPr lang="en-US" sz="1000" b="1" u="sng" dirty="0">
                          <a:latin typeface="Arial" panose="020B0604020202020204" pitchFamily="34" charset="0"/>
                          <a:cs typeface="Arial" panose="020B0604020202020204" pitchFamily="34" charset="0"/>
                        </a:rPr>
                        <a:t>Systems Furniture and Accessories:</a:t>
                      </a:r>
                      <a:r>
                        <a:rPr lang="en-US" sz="1000" dirty="0">
                          <a:latin typeface="Arial" panose="020B0604020202020204" pitchFamily="34" charset="0"/>
                          <a:cs typeface="Arial" panose="020B0604020202020204" pitchFamily="34" charset="0"/>
                        </a:rPr>
                        <a:t>  Systems, furniture, including monolithic and frame and tile, is a general term for panels, work  surfaces, shelves and other items sold by a single manufacturer as a package for furnishing offices.  Cubicles and open work environments are the items most often associated with systems furniture, but other open plan arrangements such as office landscape are included.  </a:t>
                      </a:r>
                    </a:p>
                    <a:p>
                      <a:r>
                        <a:rPr lang="en-US" sz="1000" b="1" u="sng" dirty="0">
                          <a:latin typeface="Arial" panose="020B0604020202020204" pitchFamily="34" charset="0"/>
                          <a:cs typeface="Arial" panose="020B0604020202020204" pitchFamily="34" charset="0"/>
                        </a:rPr>
                        <a:t>Seating:</a:t>
                      </a:r>
                      <a:r>
                        <a:rPr lang="en-US" sz="1000" b="1" dirty="0">
                          <a:latin typeface="Arial" panose="020B0604020202020204" pitchFamily="34" charset="0"/>
                          <a:cs typeface="Arial" panose="020B0604020202020204" pitchFamily="34" charset="0"/>
                        </a:rPr>
                        <a:t>  </a:t>
                      </a:r>
                      <a:r>
                        <a:rPr lang="en-US" sz="1000" dirty="0">
                          <a:latin typeface="Arial" panose="020B0604020202020204" pitchFamily="34" charset="0"/>
                          <a:cs typeface="Arial" panose="020B0604020202020204" pitchFamily="34" charset="0"/>
                        </a:rPr>
                        <a:t>The seating category includes executive, task/ergonomic, guest/side, reception/lounge, conference room, stackable/foldable, stools.</a:t>
                      </a:r>
                    </a:p>
                    <a:p>
                      <a:r>
                        <a:rPr lang="en-US" sz="1000" b="1" u="sng" dirty="0">
                          <a:latin typeface="Arial" panose="020B0604020202020204" pitchFamily="34" charset="0"/>
                          <a:cs typeface="Arial" panose="020B0604020202020204" pitchFamily="34" charset="0"/>
                        </a:rPr>
                        <a:t>Desks/Tables</a:t>
                      </a:r>
                      <a:r>
                        <a:rPr lang="en-US" sz="1000" b="1" dirty="0">
                          <a:latin typeface="Arial" panose="020B0604020202020204" pitchFamily="34" charset="0"/>
                          <a:cs typeface="Arial" panose="020B0604020202020204" pitchFamily="34" charset="0"/>
                        </a:rPr>
                        <a:t>:</a:t>
                      </a:r>
                      <a:r>
                        <a:rPr lang="en-US" sz="1000" dirty="0">
                          <a:latin typeface="Arial" panose="020B0604020202020204" pitchFamily="34" charset="0"/>
                          <a:cs typeface="Arial" panose="020B0604020202020204" pitchFamily="34" charset="0"/>
                        </a:rPr>
                        <a:t>  A desk/table is a freestanding unit having a work surface that is supported by legs or pedestals.  In some instances, the unit will have drawers, doors or other storage elements.  Free standing desks, adjustable tables, conference room tables, small office tables, side tables and dining tables are included in this category.</a:t>
                      </a:r>
                    </a:p>
                    <a:p>
                      <a:r>
                        <a:rPr lang="en-US" sz="1000" b="1" u="sng" dirty="0">
                          <a:latin typeface="Arial" panose="020B0604020202020204" pitchFamily="34" charset="0"/>
                          <a:cs typeface="Arial" panose="020B0604020202020204" pitchFamily="34" charset="0"/>
                        </a:rPr>
                        <a:t>Filing, Metal Storage, and Wood Case-Goods</a:t>
                      </a:r>
                      <a:r>
                        <a:rPr lang="en-US" sz="1000" b="1" dirty="0">
                          <a:latin typeface="Arial" panose="020B0604020202020204" pitchFamily="34" charset="0"/>
                          <a:cs typeface="Arial" panose="020B0604020202020204" pitchFamily="34" charset="0"/>
                        </a:rPr>
                        <a:t>:  </a:t>
                      </a:r>
                      <a:r>
                        <a:rPr lang="en-US" sz="1000" dirty="0">
                          <a:latin typeface="Arial" panose="020B0604020202020204" pitchFamily="34" charset="0"/>
                          <a:cs typeface="Arial" panose="020B0604020202020204" pitchFamily="34" charset="0"/>
                        </a:rPr>
                        <a:t>The filing, metal storage and wood case-goods category includes but is not limited to: bookcases, wardrobes, cabinets, free standing and mobile pedestals and wall mounted shelving.  This category does not include shelving units that are attached to system furniture cubicle walls.</a:t>
                      </a:r>
                    </a:p>
                    <a:p>
                      <a:r>
                        <a:rPr lang="en-US" sz="1000" b="1" u="sng" dirty="0">
                          <a:latin typeface="Arial" panose="020B0604020202020204" pitchFamily="34" charset="0"/>
                          <a:cs typeface="Arial" panose="020B0604020202020204" pitchFamily="34" charset="0"/>
                        </a:rPr>
                        <a:t>Design Services</a:t>
                      </a:r>
                      <a:r>
                        <a:rPr lang="en-US" sz="1000" b="1" dirty="0">
                          <a:latin typeface="Arial" panose="020B0604020202020204" pitchFamily="34" charset="0"/>
                          <a:cs typeface="Arial" panose="020B0604020202020204" pitchFamily="34" charset="0"/>
                        </a:rPr>
                        <a:t>:</a:t>
                      </a:r>
                      <a:r>
                        <a:rPr lang="en-US" sz="1000" dirty="0">
                          <a:latin typeface="Arial" panose="020B0604020202020204" pitchFamily="34" charset="0"/>
                          <a:cs typeface="Arial" panose="020B0604020202020204" pitchFamily="34" charset="0"/>
                        </a:rPr>
                        <a:t>  Design Services include but are not limited to; space planning, installation plans, furniture migration strategies, reconfiguration of existing systems, assistance with furniture selection, interior office design and computerized installation drawings.</a:t>
                      </a:r>
                    </a:p>
                    <a:p>
                      <a:r>
                        <a:rPr lang="en-US" sz="1000" b="1" u="sng" dirty="0">
                          <a:latin typeface="Arial" panose="020B0604020202020204" pitchFamily="34" charset="0"/>
                          <a:cs typeface="Arial" panose="020B0604020202020204" pitchFamily="34" charset="0"/>
                        </a:rPr>
                        <a:t>Installation Services</a:t>
                      </a:r>
                      <a:r>
                        <a:rPr lang="en-US" sz="1000" b="1" dirty="0">
                          <a:latin typeface="Arial" panose="020B0604020202020204" pitchFamily="34" charset="0"/>
                          <a:cs typeface="Arial" panose="020B0604020202020204" pitchFamily="34" charset="0"/>
                        </a:rPr>
                        <a:t>:</a:t>
                      </a:r>
                      <a:r>
                        <a:rPr lang="en-US" sz="1000" dirty="0">
                          <a:latin typeface="Arial" panose="020B0604020202020204" pitchFamily="34" charset="0"/>
                          <a:cs typeface="Arial" panose="020B0604020202020204" pitchFamily="34" charset="0"/>
                        </a:rPr>
                        <a:t>  Installation Services include all labor required to disassemble, assemble, deliver, set-up, install and otherwise finish an office installation or remodel project.</a:t>
                      </a:r>
                    </a:p>
                    <a:p>
                      <a:endParaRPr lang="en-US" sz="1000" dirty="0">
                        <a:latin typeface="Arial" panose="020B0604020202020204" pitchFamily="34" charset="0"/>
                        <a:cs typeface="Arial" panose="020B0604020202020204" pitchFamily="34" charset="0"/>
                      </a:endParaRPr>
                    </a:p>
                  </a:txBody>
                  <a:tcPr/>
                </a:tc>
                <a:tc>
                  <a:txBody>
                    <a:bodyPr/>
                    <a:lstStyle/>
                    <a:p>
                      <a:r>
                        <a:rPr lang="en-US" sz="1000" b="1" u="sng" dirty="0">
                          <a:latin typeface="Arial" panose="020B0604020202020204" pitchFamily="34" charset="0"/>
                          <a:cs typeface="Arial" panose="020B0604020202020204" pitchFamily="34" charset="0"/>
                        </a:rPr>
                        <a:t>Institutional Furniture:  </a:t>
                      </a:r>
                      <a:r>
                        <a:rPr lang="en-US" sz="1000" dirty="0">
                          <a:latin typeface="Arial" panose="020B0604020202020204" pitchFamily="34" charset="0"/>
                          <a:cs typeface="Arial" panose="020B0604020202020204" pitchFamily="34" charset="0"/>
                        </a:rPr>
                        <a:t>Furniture for institutional markets designed primarily for the correctional setting and can be manufactured from wood, steel and stainless steel.  This category includes cell and dormitory furniture, desks, stands, lockers, seating, tables, dining room tables, kitchen and laundry carts, as well as custom product built to customer specifications.</a:t>
                      </a:r>
                    </a:p>
                    <a:p>
                      <a:r>
                        <a:rPr lang="en-US" sz="1000" b="1" u="sng" dirty="0">
                          <a:latin typeface="Arial" panose="020B0604020202020204" pitchFamily="34" charset="0"/>
                          <a:cs typeface="Arial" panose="020B0604020202020204" pitchFamily="34" charset="0"/>
                        </a:rPr>
                        <a:t>Computer Furniture and Accessories:  </a:t>
                      </a:r>
                      <a:r>
                        <a:rPr lang="en-US" sz="1000" dirty="0">
                          <a:latin typeface="Arial" panose="020B0604020202020204" pitchFamily="34" charset="0"/>
                          <a:cs typeface="Arial" panose="020B0604020202020204" pitchFamily="34" charset="0"/>
                        </a:rPr>
                        <a:t>Specialty computer workstations.  Interface Study Carrel (IFSC), Mobile Study Workstation (MWS), Mobile Computer Stand (MCW), workstation storage units, box/file drawer, hang-on pedestal file, pencil drawer.   Computer accessories, such as, articulating keyboard holders, Swing-Arm Monitor Lifts for CRT and flat screens, portable laptop station, document holders, turntable, wrist wrests, mouse pads, pop-up electrical outlets, lights for hutches, grommets for wire management, paper management features and accessories and casters.</a:t>
                      </a:r>
                    </a:p>
                    <a:p>
                      <a:r>
                        <a:rPr lang="en-US" sz="1000" b="1" u="sng" dirty="0">
                          <a:latin typeface="Arial" panose="020B0604020202020204" pitchFamily="34" charset="0"/>
                          <a:cs typeface="Arial" panose="020B0604020202020204" pitchFamily="34" charset="0"/>
                        </a:rPr>
                        <a:t>Custom Made Desks, Credenzas, and Matching Bookshelves (Metal and Wood):  </a:t>
                      </a:r>
                      <a:r>
                        <a:rPr lang="en-US" sz="1000" dirty="0">
                          <a:latin typeface="Arial" panose="020B0604020202020204" pitchFamily="34" charset="0"/>
                          <a:cs typeface="Arial" panose="020B0604020202020204" pitchFamily="34" charset="0"/>
                        </a:rPr>
                        <a:t>Custom made office suite furniture, including executive desks, secretarial desks, credenzas and bookshelves</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67851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2868" y="228600"/>
            <a:ext cx="8229600" cy="1252728"/>
          </a:xfrm>
        </p:spPr>
        <p:txBody>
          <a:bodyPr>
            <a:normAutofit/>
          </a:bodyPr>
          <a:lstStyle/>
          <a:p>
            <a:r>
              <a:rPr lang="en-US" sz="3600" dirty="0"/>
              <a:t>Definition of </a:t>
            </a:r>
            <a:r>
              <a:rPr lang="en-US" sz="3600" u="sng" dirty="0"/>
              <a:t>Educational Furniture</a:t>
            </a:r>
            <a:br>
              <a:rPr lang="en-US" sz="3600" dirty="0"/>
            </a:br>
            <a:r>
              <a:rPr lang="en-US" sz="3600" dirty="0"/>
              <a:t>What the contracts cover</a:t>
            </a:r>
          </a:p>
        </p:txBody>
      </p:sp>
      <p:sp>
        <p:nvSpPr>
          <p:cNvPr id="8" name="Content Placeholder 1"/>
          <p:cNvSpPr txBox="1">
            <a:spLocks/>
          </p:cNvSpPr>
          <p:nvPr/>
        </p:nvSpPr>
        <p:spPr>
          <a:xfrm>
            <a:off x="416668" y="2286000"/>
            <a:ext cx="4191000" cy="38100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241504980"/>
              </p:ext>
            </p:extLst>
          </p:nvPr>
        </p:nvGraphicFramePr>
        <p:xfrm>
          <a:off x="228600" y="1524000"/>
          <a:ext cx="8610600" cy="5195342"/>
        </p:xfrm>
        <a:graphic>
          <a:graphicData uri="http://schemas.openxmlformats.org/drawingml/2006/table">
            <a:tbl>
              <a:tblPr firstRow="1" bandRow="1">
                <a:tableStyleId>{5C22544A-7EE6-4342-B048-85BDC9FD1C3A}</a:tableStyleId>
              </a:tblPr>
              <a:tblGrid>
                <a:gridCol w="4305300">
                  <a:extLst>
                    <a:ext uri="{9D8B030D-6E8A-4147-A177-3AD203B41FA5}">
                      <a16:colId xmlns:a16="http://schemas.microsoft.com/office/drawing/2014/main" val="20000"/>
                    </a:ext>
                  </a:extLst>
                </a:gridCol>
                <a:gridCol w="4305300">
                  <a:extLst>
                    <a:ext uri="{9D8B030D-6E8A-4147-A177-3AD203B41FA5}">
                      <a16:colId xmlns:a16="http://schemas.microsoft.com/office/drawing/2014/main" val="20001"/>
                    </a:ext>
                  </a:extLst>
                </a:gridCol>
              </a:tblGrid>
              <a:tr h="565052">
                <a:tc gridSpan="2">
                  <a:txBody>
                    <a:bodyPr/>
                    <a:lstStyle/>
                    <a:p>
                      <a:r>
                        <a:rPr lang="en-US" sz="1400" dirty="0">
                          <a:latin typeface="Arial" panose="020B0604020202020204" pitchFamily="34" charset="0"/>
                          <a:cs typeface="Arial" panose="020B0604020202020204" pitchFamily="34" charset="0"/>
                        </a:rPr>
                        <a:t>The Educational Furniture contract is designed to fill a gap in products not found on the Office Furniture contracts</a:t>
                      </a:r>
                      <a:r>
                        <a:rPr lang="en-US" sz="1400" baseline="0" dirty="0">
                          <a:latin typeface="Arial" panose="020B0604020202020204" pitchFamily="34" charset="0"/>
                          <a:cs typeface="Arial" panose="020B0604020202020204" pitchFamily="34" charset="0"/>
                        </a:rPr>
                        <a:t>, products typically found in an educational environment.</a:t>
                      </a:r>
                      <a:endParaRPr lang="en-US" sz="1400" dirty="0">
                        <a:latin typeface="Arial" panose="020B0604020202020204" pitchFamily="34" charset="0"/>
                        <a:cs typeface="Arial" panose="020B0604020202020204" pitchFamily="34" charset="0"/>
                      </a:endParaRPr>
                    </a:p>
                  </a:txBody>
                  <a:tcPr/>
                </a:tc>
                <a:tc hMerge="1">
                  <a:txBody>
                    <a:bodyPr/>
                    <a:lstStyle/>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4630290">
                <a:tc>
                  <a:txBody>
                    <a:bodyPr/>
                    <a:lstStyle/>
                    <a:p>
                      <a:r>
                        <a:rPr lang="en-US" sz="1000" b="1" u="sng" dirty="0">
                          <a:latin typeface="Arial" panose="020B0604020202020204" pitchFamily="34" charset="0"/>
                          <a:cs typeface="Arial" panose="020B0604020202020204" pitchFamily="34" charset="0"/>
                        </a:rPr>
                        <a:t>General Education Furniture</a:t>
                      </a:r>
                      <a:endParaRPr lang="en-US"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b="0" u="none" dirty="0">
                          <a:latin typeface="Arial" panose="020B0604020202020204" pitchFamily="34" charset="0"/>
                          <a:cs typeface="Arial" panose="020B0604020202020204" pitchFamily="34" charset="0"/>
                        </a:rPr>
                        <a:t>Desks: </a:t>
                      </a:r>
                      <a:r>
                        <a:rPr lang="en-US" sz="1000" dirty="0">
                          <a:latin typeface="Arial" panose="020B0604020202020204" pitchFamily="34" charset="0"/>
                          <a:cs typeface="Arial" panose="020B0604020202020204" pitchFamily="34" charset="0"/>
                        </a:rPr>
                        <a:t>Combo desks, multi-student, open front, ADA, study carrels and teacher workstations.  Desks shall be durable with a  variety of base/leg, finishes, shapes and size options. </a:t>
                      </a:r>
                    </a:p>
                    <a:p>
                      <a:pPr marL="171450" indent="-171450">
                        <a:buFont typeface="Arial" panose="020B0604020202020204" pitchFamily="34" charset="0"/>
                        <a:buChar char="•"/>
                      </a:pPr>
                      <a:r>
                        <a:rPr lang="en-US" sz="1000" u="none" dirty="0">
                          <a:latin typeface="Arial" panose="020B0604020202020204" pitchFamily="34" charset="0"/>
                          <a:cs typeface="Arial" panose="020B0604020202020204" pitchFamily="34" charset="0"/>
                        </a:rPr>
                        <a:t>Tables:  Activity tables, art tales, ceramic, collaborative tables, computer tables, demonstration, drafting tables, flip-top tables, folding tables, science tables, sewing, training tables,</a:t>
                      </a:r>
                      <a:r>
                        <a:rPr lang="en-US" sz="1000" u="none" baseline="0" dirty="0">
                          <a:latin typeface="Arial" panose="020B0604020202020204" pitchFamily="34" charset="0"/>
                          <a:cs typeface="Arial" panose="020B0604020202020204" pitchFamily="34" charset="0"/>
                        </a:rPr>
                        <a:t> height adjustable, wood media (library) tables, and table dollies.  Tables shall be durable and be available in a variety of base/leg, finishes and size options.</a:t>
                      </a:r>
                    </a:p>
                    <a:p>
                      <a:pPr marL="171450" indent="-171450">
                        <a:buFont typeface="Arial" panose="020B0604020202020204" pitchFamily="34" charset="0"/>
                        <a:buChar char="•"/>
                      </a:pPr>
                      <a:r>
                        <a:rPr lang="en-US" sz="1000" u="none" baseline="0" dirty="0">
                          <a:latin typeface="Arial" panose="020B0604020202020204" pitchFamily="34" charset="0"/>
                          <a:cs typeface="Arial" panose="020B0604020202020204" pitchFamily="34" charset="0"/>
                        </a:rPr>
                        <a:t>Seating:  Folding, stacking, nesting, task, stools and chair dollies for K-12 and higher education.  Durable with a variety of fabric, finishes, leg, caster, back and seat options.</a:t>
                      </a:r>
                    </a:p>
                    <a:p>
                      <a:pPr marL="171450" indent="-171450">
                        <a:buFont typeface="Arial" panose="020B0604020202020204" pitchFamily="34" charset="0"/>
                        <a:buChar char="•"/>
                      </a:pPr>
                      <a:r>
                        <a:rPr lang="en-US" sz="1000" u="none" baseline="0" dirty="0">
                          <a:latin typeface="Arial" panose="020B0604020202020204" pitchFamily="34" charset="0"/>
                          <a:cs typeface="Arial" panose="020B0604020202020204" pitchFamily="34" charset="0"/>
                        </a:rPr>
                        <a:t>Lounge Seating and Tables:  Tables and seating designed to accommodate student’s social activities as well as academic work and utilization of technology (laptops, smartphones, tablets and other electronic devices) and teacher lounge seating.</a:t>
                      </a:r>
                      <a:endParaRPr lang="en-US" sz="1000" b="1" dirty="0">
                        <a:latin typeface="Arial" panose="020B0604020202020204" pitchFamily="34" charset="0"/>
                        <a:cs typeface="Arial" panose="020B0604020202020204" pitchFamily="34" charset="0"/>
                      </a:endParaRPr>
                    </a:p>
                    <a:p>
                      <a:r>
                        <a:rPr lang="en-US" sz="1000" b="1" u="sng" dirty="0">
                          <a:latin typeface="Arial" panose="020B0604020202020204" pitchFamily="34" charset="0"/>
                          <a:cs typeface="Arial" panose="020B0604020202020204" pitchFamily="34" charset="0"/>
                        </a:rPr>
                        <a:t>Filing, Storage</a:t>
                      </a:r>
                      <a:r>
                        <a:rPr lang="en-US" sz="1000" b="1" u="sng" baseline="0" dirty="0">
                          <a:latin typeface="Arial" panose="020B0604020202020204" pitchFamily="34" charset="0"/>
                          <a:cs typeface="Arial" panose="020B0604020202020204" pitchFamily="34" charset="0"/>
                        </a:rPr>
                        <a:t> and Accessories</a:t>
                      </a:r>
                      <a:endParaRPr lang="en-US" sz="1000" b="0" u="none"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b="0" u="none" baseline="0" dirty="0">
                          <a:latin typeface="Arial" panose="020B0604020202020204" pitchFamily="34" charset="0"/>
                          <a:cs typeface="Arial" panose="020B0604020202020204" pitchFamily="34" charset="0"/>
                        </a:rPr>
                        <a:t>Storage and Accessories:  Trophy and display cases, caddies, shelving (laminate, wood, metal), bookcases (wood, metal, laminate), chemical/flammable storage, blueprint storage, music/instrument storage, mobile cabinets and cabinets with locks.</a:t>
                      </a:r>
                    </a:p>
                    <a:p>
                      <a:pPr marL="171450" indent="-171450">
                        <a:buFont typeface="Arial" panose="020B0604020202020204" pitchFamily="34" charset="0"/>
                        <a:buChar char="•"/>
                      </a:pPr>
                      <a:r>
                        <a:rPr lang="en-US" sz="1000" b="0" u="none" baseline="0" dirty="0">
                          <a:latin typeface="Arial" panose="020B0604020202020204" pitchFamily="34" charset="0"/>
                          <a:cs typeface="Arial" panose="020B0604020202020204" pitchFamily="34" charset="0"/>
                        </a:rPr>
                        <a:t>Carts:  Storage, lecterns, podiums, utility, platform, AV, flat panel, presentation, music/folio, science, syncing/charging, laptop, antimicrobial, specialty (geology/microscopes), mobile lab units, music storage/instruments.</a:t>
                      </a:r>
                    </a:p>
                    <a:p>
                      <a:pPr marL="171450" indent="-171450">
                        <a:buFont typeface="Arial" panose="020B0604020202020204" pitchFamily="34" charset="0"/>
                        <a:buChar char="•"/>
                      </a:pPr>
                      <a:r>
                        <a:rPr lang="en-US" sz="1000" b="0" u="none" baseline="0" dirty="0">
                          <a:latin typeface="Arial" panose="020B0604020202020204" pitchFamily="34" charset="0"/>
                          <a:cs typeface="Arial" panose="020B0604020202020204" pitchFamily="34" charset="0"/>
                        </a:rPr>
                        <a:t>Lockers and Accessories:  Metal, plastic, and wood lockers and storage cubby’s for school. Gym and classroom storage in a variety of sizes and styles.  Accessories include locker room benches.</a:t>
                      </a:r>
                      <a:endParaRPr lang="en-US" sz="1000" b="1" u="sng" dirty="0">
                        <a:latin typeface="Arial" panose="020B0604020202020204" pitchFamily="34" charset="0"/>
                        <a:cs typeface="Arial" panose="020B0604020202020204" pitchFamily="34" charset="0"/>
                      </a:endParaRPr>
                    </a:p>
                  </a:txBody>
                  <a:tcPr/>
                </a:tc>
                <a:tc>
                  <a:txBody>
                    <a:bodyPr/>
                    <a:lstStyle/>
                    <a:p>
                      <a:pPr marL="0" indent="0">
                        <a:buFont typeface="Arial" panose="020B0604020202020204" pitchFamily="34" charset="0"/>
                        <a:buNone/>
                      </a:pPr>
                      <a:r>
                        <a:rPr lang="en-US" sz="1000" b="1" u="sng" dirty="0">
                          <a:latin typeface="Arial" panose="020B0604020202020204" pitchFamily="34" charset="0"/>
                          <a:cs typeface="Arial" panose="020B0604020202020204" pitchFamily="34" charset="0"/>
                        </a:rPr>
                        <a:t>Residential Furniture and Accessories</a:t>
                      </a:r>
                      <a:endParaRPr lang="en-US" sz="1000" b="0" u="none"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b="0" u="none" dirty="0">
                          <a:latin typeface="Arial" panose="020B0604020202020204" pitchFamily="34" charset="0"/>
                          <a:cs typeface="Arial" panose="020B0604020202020204" pitchFamily="34" charset="0"/>
                        </a:rPr>
                        <a:t>Student</a:t>
                      </a:r>
                      <a:r>
                        <a:rPr lang="en-US" sz="1000" b="0" u="none" baseline="0" dirty="0">
                          <a:latin typeface="Arial" panose="020B0604020202020204" pitchFamily="34" charset="0"/>
                          <a:cs typeface="Arial" panose="020B0604020202020204" pitchFamily="34" charset="0"/>
                        </a:rPr>
                        <a:t> (Residential) Housing:  Bedding, desks, tables, seating, and storage that is durable, adjustable and available in a variety of styles, finishes and fabrics.  Accessories may include but are not limited to lighting.</a:t>
                      </a:r>
                      <a:endParaRPr lang="en-US" sz="1000" b="1" u="sng"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000" b="1" u="sng" baseline="0" dirty="0">
                          <a:latin typeface="Arial" panose="020B0604020202020204" pitchFamily="34" charset="0"/>
                          <a:cs typeface="Arial" panose="020B0604020202020204" pitchFamily="34" charset="0"/>
                        </a:rPr>
                        <a:t>Outdoor Furniture</a:t>
                      </a:r>
                    </a:p>
                    <a:p>
                      <a:pPr marL="171450" indent="-171450">
                        <a:buFont typeface="Arial" panose="020B0604020202020204" pitchFamily="34" charset="0"/>
                        <a:buChar char="•"/>
                      </a:pPr>
                      <a:r>
                        <a:rPr lang="en-US" sz="1000" b="0" u="none" baseline="0" dirty="0">
                          <a:latin typeface="Arial" panose="020B0604020202020204" pitchFamily="34" charset="0"/>
                          <a:cs typeface="Arial" panose="020B0604020202020204" pitchFamily="34" charset="0"/>
                        </a:rPr>
                        <a:t>Picnic tables, seating, benches. Accessories may include, but are not limited to trash receptacles, and bike racks in durable weather resistant materials.</a:t>
                      </a:r>
                    </a:p>
                    <a:p>
                      <a:pPr marL="0" indent="0">
                        <a:buFont typeface="Arial" panose="020B0604020202020204" pitchFamily="34" charset="0"/>
                        <a:buNone/>
                      </a:pPr>
                      <a:r>
                        <a:rPr lang="en-US" sz="1000" b="1" u="sng" baseline="0" dirty="0">
                          <a:latin typeface="Arial" panose="020B0604020202020204" pitchFamily="34" charset="0"/>
                          <a:cs typeface="Arial" panose="020B0604020202020204" pitchFamily="34" charset="0"/>
                        </a:rPr>
                        <a:t>Stages and Risers</a:t>
                      </a:r>
                    </a:p>
                    <a:p>
                      <a:pPr marL="171450" indent="-171450">
                        <a:buFont typeface="Arial" panose="020B0604020202020204" pitchFamily="34" charset="0"/>
                        <a:buChar char="•"/>
                      </a:pPr>
                      <a:r>
                        <a:rPr lang="en-US" sz="1000" b="0" u="none" baseline="0" dirty="0">
                          <a:latin typeface="Arial" panose="020B0604020202020204" pitchFamily="34" charset="0"/>
                          <a:cs typeface="Arial" panose="020B0604020202020204" pitchFamily="34" charset="0"/>
                        </a:rPr>
                        <a:t>Portable stages, risers and accessories.  Choral risers, seated band, transport risers, adjustable and fixed height stages available in a variety of sizes, shapes and finishes.  Accessories may include, but are not limited to, transportation carts, stairs, ADA ramps, guard rails, skirting, backdrops, wall padding, chair stops, crowd control banners, and player tunnels.</a:t>
                      </a:r>
                    </a:p>
                    <a:p>
                      <a:pPr marL="0" indent="0">
                        <a:buFont typeface="Arial" panose="020B0604020202020204" pitchFamily="34" charset="0"/>
                        <a:buNone/>
                      </a:pPr>
                      <a:r>
                        <a:rPr lang="en-US" sz="1000" b="1" u="sng" baseline="0" dirty="0">
                          <a:latin typeface="Arial" panose="020B0604020202020204" pitchFamily="34" charset="0"/>
                          <a:cs typeface="Arial" panose="020B0604020202020204" pitchFamily="34" charset="0"/>
                        </a:rPr>
                        <a:t>Cafeteria Tables and Seating and Accessories</a:t>
                      </a:r>
                    </a:p>
                    <a:p>
                      <a:pPr marL="171450" indent="-171450">
                        <a:buFont typeface="Arial" panose="020B0604020202020204" pitchFamily="34" charset="0"/>
                        <a:buChar char="•"/>
                      </a:pPr>
                      <a:r>
                        <a:rPr lang="en-US" sz="1000" b="0" u="none" baseline="0" dirty="0">
                          <a:latin typeface="Arial" panose="020B0604020202020204" pitchFamily="34" charset="0"/>
                          <a:cs typeface="Arial" panose="020B0604020202020204" pitchFamily="34" charset="0"/>
                        </a:rPr>
                        <a:t>Cafeteria tables and seating that are durable, stain resistant and available is a variety of sizes, styles, finishes and options.  With and without attached seating, wall mounted, freestanding, café, bistro, barstool, booths and fixed seating.  Accessories may include, but not limited to trash receptacles, tray stands and recycle bins.</a:t>
                      </a:r>
                    </a:p>
                    <a:p>
                      <a:pPr marL="0" indent="0">
                        <a:buFont typeface="Arial" panose="020B0604020202020204" pitchFamily="34" charset="0"/>
                        <a:buNone/>
                      </a:pPr>
                      <a:r>
                        <a:rPr lang="en-US" sz="1000" b="1" u="sng" baseline="0" dirty="0">
                          <a:latin typeface="Arial" panose="020B0604020202020204" pitchFamily="34" charset="0"/>
                          <a:cs typeface="Arial" panose="020B0604020202020204" pitchFamily="34" charset="0"/>
                        </a:rPr>
                        <a:t>Lecture Hall and Auditorium Seating and Accessories</a:t>
                      </a:r>
                    </a:p>
                    <a:p>
                      <a:pPr marL="171450" indent="-171450">
                        <a:buFont typeface="Arial" panose="020B0604020202020204" pitchFamily="34" charset="0"/>
                        <a:buChar char="•"/>
                      </a:pPr>
                      <a:r>
                        <a:rPr lang="en-US" sz="1000" b="0" u="none" baseline="0" dirty="0">
                          <a:latin typeface="Arial" panose="020B0604020202020204" pitchFamily="34" charset="0"/>
                          <a:cs typeface="Arial" panose="020B0604020202020204" pitchFamily="34" charset="0"/>
                        </a:rPr>
                        <a:t>Seating and tables designed tor lecture hall including fixed and stand-alone tables and fixed and stand-alone seating.</a:t>
                      </a:r>
                    </a:p>
                    <a:p>
                      <a:pPr marL="171450" indent="-171450">
                        <a:buFont typeface="Arial" panose="020B0604020202020204" pitchFamily="34" charset="0"/>
                        <a:buChar char="•"/>
                      </a:pPr>
                      <a:r>
                        <a:rPr lang="en-US" sz="1000" b="0" u="none" baseline="0" dirty="0">
                          <a:latin typeface="Arial" panose="020B0604020202020204" pitchFamily="34" charset="0"/>
                          <a:cs typeface="Arial" panose="020B0604020202020204" pitchFamily="34" charset="0"/>
                        </a:rPr>
                        <a:t>Auditorium seating that is available in a variety of configurations and options.  Accessories may include, but are not limited to aisle lights, cup holders, tablet/computer arms and power and data connections.</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5970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304800"/>
            <a:ext cx="8229600" cy="1252728"/>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a:p>
            <a:br>
              <a:rPr lang="en-US" dirty="0"/>
            </a:br>
            <a:endParaRPr lang="en-US" dirty="0"/>
          </a:p>
        </p:txBody>
      </p:sp>
      <p:sp>
        <p:nvSpPr>
          <p:cNvPr id="5" name="Content Placeholder 4"/>
          <p:cNvSpPr>
            <a:spLocks noGrp="1"/>
          </p:cNvSpPr>
          <p:nvPr>
            <p:ph idx="1"/>
          </p:nvPr>
        </p:nvSpPr>
        <p:spPr>
          <a:xfrm>
            <a:off x="381000" y="1828800"/>
            <a:ext cx="8229599" cy="4297363"/>
          </a:xfrm>
        </p:spPr>
        <p:txBody>
          <a:bodyPr>
            <a:normAutofit/>
          </a:bodyPr>
          <a:lstStyle/>
          <a:p>
            <a:pPr>
              <a:buClrTx/>
              <a:buFont typeface="Arial" panose="020B0604020202020204" pitchFamily="34" charset="0"/>
              <a:buChar char="•"/>
            </a:pPr>
            <a:r>
              <a:rPr lang="en-US" dirty="0"/>
              <a:t>Contracts DO NOT include:</a:t>
            </a:r>
          </a:p>
          <a:p>
            <a:pPr lvl="1">
              <a:buClrTx/>
              <a:buFont typeface="Arial" panose="020B0604020202020204" pitchFamily="34" charset="0"/>
              <a:buChar char="•"/>
            </a:pPr>
            <a:r>
              <a:rPr lang="en-US" dirty="0"/>
              <a:t>Used or refurbished furniture of any kind</a:t>
            </a:r>
          </a:p>
          <a:p>
            <a:pPr lvl="1">
              <a:buClrTx/>
              <a:buFont typeface="Arial" panose="020B0604020202020204" pitchFamily="34" charset="0"/>
              <a:buChar char="•"/>
            </a:pPr>
            <a:r>
              <a:rPr lang="en-US" dirty="0"/>
              <a:t>Laboratory furniture</a:t>
            </a:r>
          </a:p>
          <a:p>
            <a:pPr lvl="2">
              <a:buClrTx/>
              <a:buFont typeface="Arial" panose="020B0604020202020204" pitchFamily="34" charset="0"/>
              <a:buChar char="•"/>
            </a:pPr>
            <a:r>
              <a:rPr lang="en-US" dirty="0"/>
              <a:t>Some science room furniture </a:t>
            </a:r>
            <a:r>
              <a:rPr lang="en-US" u="sng" dirty="0"/>
              <a:t>IS</a:t>
            </a:r>
            <a:r>
              <a:rPr lang="en-US" dirty="0"/>
              <a:t> included on the Educational Furniture contract</a:t>
            </a:r>
          </a:p>
          <a:p>
            <a:pPr lvl="1"/>
            <a:endParaRPr lang="en-US" dirty="0"/>
          </a:p>
          <a:p>
            <a:endParaRPr lang="en-US" dirty="0"/>
          </a:p>
        </p:txBody>
      </p:sp>
      <p:sp>
        <p:nvSpPr>
          <p:cNvPr id="4" name="Title 2"/>
          <p:cNvSpPr>
            <a:spLocks noGrp="1"/>
          </p:cNvSpPr>
          <p:nvPr>
            <p:ph type="title"/>
          </p:nvPr>
        </p:nvSpPr>
        <p:spPr>
          <a:xfrm>
            <a:off x="457200" y="338328"/>
            <a:ext cx="8229600" cy="1252728"/>
          </a:xfrm>
        </p:spPr>
        <p:txBody>
          <a:bodyPr>
            <a:normAutofit/>
          </a:bodyPr>
          <a:lstStyle/>
          <a:p>
            <a:r>
              <a:rPr lang="en-US" sz="3600" dirty="0"/>
              <a:t>What the contracts DO NOT cover</a:t>
            </a:r>
          </a:p>
        </p:txBody>
      </p:sp>
    </p:spTree>
    <p:extLst>
      <p:ext uri="{BB962C8B-B14F-4D97-AF65-F5344CB8AC3E}">
        <p14:creationId xmlns:p14="http://schemas.microsoft.com/office/powerpoint/2010/main" val="2286489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985" t="10547" r="2141" b="1770"/>
          <a:stretch/>
        </p:blipFill>
        <p:spPr bwMode="auto">
          <a:xfrm>
            <a:off x="53790" y="0"/>
            <a:ext cx="9090210" cy="6817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18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209800"/>
            <a:ext cx="8000999" cy="4221163"/>
          </a:xfrm>
        </p:spPr>
        <p:txBody>
          <a:bodyPr>
            <a:normAutofit/>
          </a:bodyPr>
          <a:lstStyle/>
          <a:p>
            <a:pPr marL="0" indent="0">
              <a:buNone/>
            </a:pPr>
            <a:r>
              <a:rPr lang="en-US" dirty="0"/>
              <a:t>Wisconsin State Statute 16.75(3t)(c) defines state agency requirements to purchase from prison industries when Badger State Industries (BSI) is able to meet product specifications and price on products which they offer.  When using mandatory contract 505ENT-M15-BSIOFFURN-01 for the purchase of office furniture, each Agency/Campus must first contact BSI to meet their needs.   If BSI determines that they cannot meet the Agency/Campus furniture needs then BSI will issue the requesting Agency/Campus a waiver to purchase some or all of the project from another vendor.  </a:t>
            </a:r>
          </a:p>
        </p:txBody>
      </p:sp>
      <p:sp>
        <p:nvSpPr>
          <p:cNvPr id="3" name="Title 2"/>
          <p:cNvSpPr>
            <a:spLocks noGrp="1"/>
          </p:cNvSpPr>
          <p:nvPr>
            <p:ph type="title"/>
          </p:nvPr>
        </p:nvSpPr>
        <p:spPr>
          <a:xfrm>
            <a:off x="457200" y="338328"/>
            <a:ext cx="8229600" cy="1414272"/>
          </a:xfrm>
        </p:spPr>
        <p:txBody>
          <a:bodyPr>
            <a:normAutofit fontScale="90000"/>
          </a:bodyPr>
          <a:lstStyle/>
          <a:p>
            <a:r>
              <a:rPr lang="en-US" dirty="0"/>
              <a:t>BSI Mandatory Furniture Contract</a:t>
            </a:r>
            <a:br>
              <a:rPr lang="en-US" dirty="0"/>
            </a:br>
            <a:r>
              <a:rPr lang="en-US" sz="1800" dirty="0"/>
              <a:t>Contract 505ENT-M15-BSIOFFURN-01</a:t>
            </a:r>
            <a:endParaRPr lang="en-US" dirty="0"/>
          </a:p>
        </p:txBody>
      </p:sp>
    </p:spTree>
    <p:extLst>
      <p:ext uri="{BB962C8B-B14F-4D97-AF65-F5344CB8AC3E}">
        <p14:creationId xmlns:p14="http://schemas.microsoft.com/office/powerpoint/2010/main" val="984654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209800"/>
            <a:ext cx="7924799" cy="3916363"/>
          </a:xfrm>
        </p:spPr>
        <p:txBody>
          <a:bodyPr>
            <a:normAutofit fontScale="70000" lnSpcReduction="20000"/>
          </a:bodyPr>
          <a:lstStyle/>
          <a:p>
            <a:pPr>
              <a:buClrTx/>
              <a:buFont typeface="Arial" panose="020B0604020202020204" pitchFamily="34" charset="0"/>
              <a:buChar char="•"/>
            </a:pPr>
            <a:r>
              <a:rPr lang="en-US" dirty="0"/>
              <a:t>If it is determined that BSI cannot meet contract defined specifications, match the price or any other reason as accepted by BSI, the Agency/Campus must complete DOC-2719  MANDATORY WAIVER REQUEST FOR OFFICE FURNITURE and e-mail it to </a:t>
            </a:r>
            <a:r>
              <a:rPr lang="en-US" dirty="0">
                <a:hlinkClick r:id="rId2"/>
              </a:rPr>
              <a:t>BSIFurnitureWaiverRequest@wisconsin.gov</a:t>
            </a:r>
            <a:r>
              <a:rPr lang="en-US" dirty="0"/>
              <a:t>.</a:t>
            </a:r>
          </a:p>
          <a:p>
            <a:pPr>
              <a:buClrTx/>
              <a:buFont typeface="Arial" panose="020B0604020202020204" pitchFamily="34" charset="0"/>
              <a:buChar char="•"/>
            </a:pPr>
            <a:r>
              <a:rPr lang="en-US" dirty="0"/>
              <a:t>BSI will send the updated request form back to the Agency/Campus within 2 business days from the time of receipt.</a:t>
            </a:r>
          </a:p>
          <a:p>
            <a:pPr>
              <a:buClrTx/>
              <a:buFont typeface="Arial" panose="020B0604020202020204" pitchFamily="34" charset="0"/>
              <a:buChar char="•"/>
            </a:pPr>
            <a:r>
              <a:rPr lang="en-US" dirty="0"/>
              <a:t>After waiver is received Agency/Campus must utilize one of the other mandatory Statewide furniture contracts.</a:t>
            </a:r>
          </a:p>
          <a:p>
            <a:pPr>
              <a:buClrTx/>
              <a:buFont typeface="Arial" panose="020B0604020202020204" pitchFamily="34" charset="0"/>
              <a:buChar char="•"/>
            </a:pPr>
            <a:r>
              <a:rPr lang="en-US" dirty="0"/>
              <a:t>All Agencies and Campus’s must involve BSI up front in their planning process.</a:t>
            </a:r>
          </a:p>
          <a:p>
            <a:pPr>
              <a:buClrTx/>
              <a:buFont typeface="Arial" panose="020B0604020202020204" pitchFamily="34" charset="0"/>
              <a:buChar char="•"/>
            </a:pPr>
            <a:r>
              <a:rPr lang="en-US" dirty="0"/>
              <a:t>STAR information – Use 0000018858 (Supplier Name Corrections, </a:t>
            </a:r>
            <a:r>
              <a:rPr lang="en-US" dirty="0" err="1"/>
              <a:t>Dept</a:t>
            </a:r>
            <a:r>
              <a:rPr lang="en-US" dirty="0"/>
              <a:t> of aka Short Name CORRECTION-004) and the Supplier Location SUFFIX-AZ when placing orders.</a:t>
            </a:r>
          </a:p>
          <a:p>
            <a:pPr>
              <a:buClrTx/>
              <a:buFont typeface="Arial" panose="020B0604020202020204" pitchFamily="34" charset="0"/>
              <a:buChar char="•"/>
            </a:pPr>
            <a:endParaRPr lang="en-US" dirty="0"/>
          </a:p>
          <a:p>
            <a:pPr marL="0" indent="0" algn="ctr">
              <a:buClrTx/>
              <a:buNone/>
            </a:pPr>
            <a:r>
              <a:rPr lang="en-US" sz="1400" dirty="0"/>
              <a:t>NOTE:  Failure to provide adequate lead-time to BSI does NOT justify a waiver request.</a:t>
            </a:r>
          </a:p>
        </p:txBody>
      </p:sp>
      <p:sp>
        <p:nvSpPr>
          <p:cNvPr id="3" name="Title 2"/>
          <p:cNvSpPr>
            <a:spLocks noGrp="1"/>
          </p:cNvSpPr>
          <p:nvPr>
            <p:ph type="title"/>
          </p:nvPr>
        </p:nvSpPr>
        <p:spPr>
          <a:xfrm>
            <a:off x="457200" y="338328"/>
            <a:ext cx="8229600" cy="1414272"/>
          </a:xfrm>
        </p:spPr>
        <p:txBody>
          <a:bodyPr>
            <a:normAutofit fontScale="90000"/>
          </a:bodyPr>
          <a:lstStyle/>
          <a:p>
            <a:r>
              <a:rPr lang="en-US" dirty="0"/>
              <a:t>BSI Mandatory Furniture Contract</a:t>
            </a:r>
            <a:br>
              <a:rPr lang="en-US" dirty="0"/>
            </a:br>
            <a:r>
              <a:rPr lang="en-US" dirty="0"/>
              <a:t>Waiver Process</a:t>
            </a:r>
          </a:p>
        </p:txBody>
      </p:sp>
    </p:spTree>
    <p:extLst>
      <p:ext uri="{BB962C8B-B14F-4D97-AF65-F5344CB8AC3E}">
        <p14:creationId xmlns:p14="http://schemas.microsoft.com/office/powerpoint/2010/main" val="113862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304800"/>
            <a:ext cx="8229600" cy="1252728"/>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Arial" panose="020B0604020202020204" pitchFamily="34" charset="0"/>
                <a:cs typeface="Arial" panose="020B0604020202020204" pitchFamily="34" charset="0"/>
              </a:rPr>
              <a:t>Mandatory State Contract</a:t>
            </a:r>
            <a:br>
              <a:rPr lang="en-US"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Contract Number: 505ENT-M15-OFFURNITUR-00</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General Information</a:t>
            </a:r>
          </a:p>
        </p:txBody>
      </p:sp>
      <p:sp>
        <p:nvSpPr>
          <p:cNvPr id="5" name="Content Placeholder 4"/>
          <p:cNvSpPr>
            <a:spLocks noGrp="1"/>
          </p:cNvSpPr>
          <p:nvPr>
            <p:ph idx="1"/>
          </p:nvPr>
        </p:nvSpPr>
        <p:spPr>
          <a:xfrm>
            <a:off x="381000" y="2133600"/>
            <a:ext cx="8229599" cy="3992563"/>
          </a:xfrm>
        </p:spPr>
        <p:txBody>
          <a:bodyPr>
            <a:normAutofit/>
          </a:bodyPr>
          <a:lstStyle/>
          <a:p>
            <a:pPr>
              <a:buClrTx/>
              <a:buFont typeface="Arial" panose="020B0604020202020204" pitchFamily="34" charset="0"/>
              <a:buChar char="•"/>
            </a:pPr>
            <a:r>
              <a:rPr lang="en-US" dirty="0"/>
              <a:t>The contract is awarded to multiple manufacturers and each manufacture has their own contract number.   The last two digits of the contract designate the vendor.</a:t>
            </a:r>
          </a:p>
          <a:p>
            <a:pPr>
              <a:buClrTx/>
              <a:buFont typeface="Arial" panose="020B0604020202020204" pitchFamily="34" charset="0"/>
              <a:buChar char="•"/>
            </a:pPr>
            <a:r>
              <a:rPr lang="en-US" dirty="0"/>
              <a:t>The award was made by categories and manufacturers can only sell products in the categories which were awarded to them.</a:t>
            </a:r>
          </a:p>
          <a:p>
            <a:pPr>
              <a:buClrTx/>
              <a:buFont typeface="Arial" panose="020B0604020202020204" pitchFamily="34" charset="0"/>
              <a:buChar char="•"/>
            </a:pPr>
            <a:r>
              <a:rPr lang="en-US" dirty="0"/>
              <a:t>Each manufacturer has the ability to assign up to 10 dealers.</a:t>
            </a:r>
          </a:p>
        </p:txBody>
      </p:sp>
    </p:spTree>
    <p:extLst>
      <p:ext uri="{BB962C8B-B14F-4D97-AF65-F5344CB8AC3E}">
        <p14:creationId xmlns:p14="http://schemas.microsoft.com/office/powerpoint/2010/main" val="3898621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209800"/>
            <a:ext cx="7924799" cy="3916363"/>
          </a:xfrm>
        </p:spPr>
        <p:txBody>
          <a:bodyPr>
            <a:normAutofit fontScale="92500" lnSpcReduction="10000"/>
          </a:bodyPr>
          <a:lstStyle/>
          <a:p>
            <a:pPr>
              <a:buClrTx/>
              <a:buFont typeface="Arial" panose="020B0604020202020204" pitchFamily="34" charset="0"/>
              <a:buChar char="•"/>
            </a:pPr>
            <a:r>
              <a:rPr lang="en-US" dirty="0"/>
              <a:t>A waiver is required when an Agency/Campus is unable to obtain furniture from BSI and any of the awarded vendors on Contract 505ENT-M15-OFFURNITUR-00.  The agency shall not purchase the product until a waiver release number is given by the DOA Contract Manager.</a:t>
            </a:r>
          </a:p>
          <a:p>
            <a:pPr>
              <a:buClrTx/>
              <a:buFont typeface="Arial" panose="020B0604020202020204" pitchFamily="34" charset="0"/>
              <a:buChar char="•"/>
            </a:pPr>
            <a:r>
              <a:rPr lang="en-US" dirty="0"/>
              <a:t>Expect a 3 business day turnaround for waiver requests unless notified otherwise.</a:t>
            </a:r>
          </a:p>
          <a:p>
            <a:pPr>
              <a:buClrTx/>
              <a:buFont typeface="Arial" panose="020B0604020202020204" pitchFamily="34" charset="0"/>
              <a:buChar char="•"/>
            </a:pPr>
            <a:r>
              <a:rPr lang="en-US" dirty="0"/>
              <a:t>Agency/Campus must keep documentation on file that justifies all waivers.</a:t>
            </a:r>
          </a:p>
          <a:p>
            <a:pPr>
              <a:buClrTx/>
              <a:buFont typeface="Arial" panose="020B0604020202020204" pitchFamily="34" charset="0"/>
              <a:buChar char="•"/>
            </a:pPr>
            <a:r>
              <a:rPr lang="en-US" dirty="0"/>
              <a:t>Agency/Campus must request a waiver from DOA </a:t>
            </a:r>
            <a:r>
              <a:rPr lang="en-US" u="sng" dirty="0"/>
              <a:t>before </a:t>
            </a:r>
            <a:r>
              <a:rPr lang="en-US" dirty="0"/>
              <a:t>purchasing furniture from a non-contracted vendor.</a:t>
            </a:r>
            <a:endParaRPr lang="en-US" u="sng" dirty="0"/>
          </a:p>
          <a:p>
            <a:pPr marL="0" indent="0">
              <a:buNone/>
            </a:pPr>
            <a:endParaRPr lang="en-US" dirty="0"/>
          </a:p>
        </p:txBody>
      </p:sp>
      <p:sp>
        <p:nvSpPr>
          <p:cNvPr id="3" name="Title 2"/>
          <p:cNvSpPr>
            <a:spLocks noGrp="1"/>
          </p:cNvSpPr>
          <p:nvPr>
            <p:ph type="title"/>
          </p:nvPr>
        </p:nvSpPr>
        <p:spPr>
          <a:xfrm>
            <a:off x="457200" y="338328"/>
            <a:ext cx="8229600" cy="1414272"/>
          </a:xfrm>
        </p:spPr>
        <p:txBody>
          <a:bodyPr>
            <a:normAutofit fontScale="90000"/>
          </a:bodyPr>
          <a:lstStyle/>
          <a:p>
            <a:r>
              <a:rPr lang="en-US" dirty="0"/>
              <a:t>Mandatory State Contract</a:t>
            </a:r>
            <a:br>
              <a:rPr lang="en-US" dirty="0"/>
            </a:br>
            <a:r>
              <a:rPr lang="en-US" sz="1800" dirty="0" err="1"/>
              <a:t>Contract</a:t>
            </a:r>
            <a:r>
              <a:rPr lang="en-US" sz="1800" dirty="0"/>
              <a:t> 505ENT-M15-OFFURNITUR-00</a:t>
            </a:r>
            <a:br>
              <a:rPr lang="en-US" sz="1800" dirty="0"/>
            </a:br>
            <a:r>
              <a:rPr lang="en-US" dirty="0"/>
              <a:t>Waiver Process</a:t>
            </a:r>
          </a:p>
        </p:txBody>
      </p:sp>
    </p:spTree>
    <p:extLst>
      <p:ext uri="{BB962C8B-B14F-4D97-AF65-F5344CB8AC3E}">
        <p14:creationId xmlns:p14="http://schemas.microsoft.com/office/powerpoint/2010/main" val="1975678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Mandatory State Contract</a:t>
            </a:r>
            <a:br>
              <a:rPr lang="en-US" dirty="0"/>
            </a:br>
            <a:r>
              <a:rPr lang="en-US" sz="1600" dirty="0"/>
              <a:t>Contract Number: 505ENT-M15-OFFURNITUR-00</a:t>
            </a:r>
            <a:br>
              <a:rPr lang="en-US" dirty="0"/>
            </a:br>
            <a:r>
              <a:rPr lang="en-US" dirty="0"/>
              <a:t>Find a Manufacturer and Dealer</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0302" r="62327" b="1984"/>
          <a:stretch/>
        </p:blipFill>
        <p:spPr bwMode="auto">
          <a:xfrm>
            <a:off x="5308600" y="1752600"/>
            <a:ext cx="3606800" cy="4943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3400" y="2209800"/>
            <a:ext cx="3962400" cy="2031325"/>
          </a:xfrm>
          <a:prstGeom prst="rect">
            <a:avLst/>
          </a:prstGeom>
          <a:noFill/>
        </p:spPr>
        <p:txBody>
          <a:bodyPr wrap="square" rtlCol="0">
            <a:spAutoFit/>
          </a:bodyPr>
          <a:lstStyle/>
          <a:p>
            <a:r>
              <a:rPr lang="en-US" dirty="0"/>
              <a:t>From the Contract screen on VendorNet scroll down to the Attachments section and open the AUTHORIZED DEALERS document.</a:t>
            </a:r>
          </a:p>
          <a:p>
            <a:endParaRPr lang="en-US" dirty="0"/>
          </a:p>
          <a:p>
            <a:r>
              <a:rPr lang="en-US" dirty="0"/>
              <a:t>This document contains two spreadsheets (tabs).</a:t>
            </a:r>
          </a:p>
        </p:txBody>
      </p:sp>
      <p:graphicFrame>
        <p:nvGraphicFramePr>
          <p:cNvPr id="5" name="Table 4"/>
          <p:cNvGraphicFramePr>
            <a:graphicFrameLocks noGrp="1"/>
          </p:cNvGraphicFramePr>
          <p:nvPr>
            <p:extLst>
              <p:ext uri="{D42A27DB-BD31-4B8C-83A1-F6EECF244321}">
                <p14:modId xmlns:p14="http://schemas.microsoft.com/office/powerpoint/2010/main" val="2429680810"/>
              </p:ext>
            </p:extLst>
          </p:nvPr>
        </p:nvGraphicFramePr>
        <p:xfrm>
          <a:off x="387484" y="4191000"/>
          <a:ext cx="4717916" cy="1828800"/>
        </p:xfrm>
        <a:graphic>
          <a:graphicData uri="http://schemas.openxmlformats.org/drawingml/2006/table">
            <a:tbl>
              <a:tblPr firstRow="1" bandRow="1">
                <a:tableStyleId>{3B4B98B0-60AC-42C2-AFA5-B58CD77FA1E5}</a:tableStyleId>
              </a:tblPr>
              <a:tblGrid>
                <a:gridCol w="830670">
                  <a:extLst>
                    <a:ext uri="{9D8B030D-6E8A-4147-A177-3AD203B41FA5}">
                      <a16:colId xmlns:a16="http://schemas.microsoft.com/office/drawing/2014/main" val="20000"/>
                    </a:ext>
                  </a:extLst>
                </a:gridCol>
                <a:gridCol w="1528289">
                  <a:extLst>
                    <a:ext uri="{9D8B030D-6E8A-4147-A177-3AD203B41FA5}">
                      <a16:colId xmlns:a16="http://schemas.microsoft.com/office/drawing/2014/main" val="20001"/>
                    </a:ext>
                  </a:extLst>
                </a:gridCol>
                <a:gridCol w="2358957">
                  <a:extLst>
                    <a:ext uri="{9D8B030D-6E8A-4147-A177-3AD203B41FA5}">
                      <a16:colId xmlns:a16="http://schemas.microsoft.com/office/drawing/2014/main" val="20002"/>
                    </a:ext>
                  </a:extLst>
                </a:gridCol>
              </a:tblGrid>
              <a:tr h="798022">
                <a:tc>
                  <a:txBody>
                    <a:bodyPr/>
                    <a:lstStyle/>
                    <a:p>
                      <a:r>
                        <a:rPr lang="en-US" sz="1400" b="0" dirty="0"/>
                        <a:t>Tab 1</a:t>
                      </a:r>
                    </a:p>
                  </a:txBody>
                  <a:tcPr/>
                </a:tc>
                <a:tc>
                  <a:txBody>
                    <a:bodyPr/>
                    <a:lstStyle/>
                    <a:p>
                      <a:r>
                        <a:rPr lang="en-US" sz="1400" b="0" dirty="0"/>
                        <a:t>DEALERS</a:t>
                      </a:r>
                    </a:p>
                  </a:txBody>
                  <a:tcPr/>
                </a:tc>
                <a:tc>
                  <a:txBody>
                    <a:bodyPr/>
                    <a:lstStyle/>
                    <a:p>
                      <a:r>
                        <a:rPr lang="en-US" sz="1400" b="0" dirty="0"/>
                        <a:t>This</a:t>
                      </a:r>
                      <a:r>
                        <a:rPr lang="en-US" sz="1400" b="0" baseline="0" dirty="0"/>
                        <a:t> spreadsheet shows the association of manufacturer to dealer</a:t>
                      </a:r>
                      <a:endParaRPr lang="en-US" sz="1400" b="0" dirty="0"/>
                    </a:p>
                  </a:txBody>
                  <a:tcPr/>
                </a:tc>
                <a:extLst>
                  <a:ext uri="{0D108BD9-81ED-4DB2-BD59-A6C34878D82A}">
                    <a16:rowId xmlns:a16="http://schemas.microsoft.com/office/drawing/2014/main" val="10000"/>
                  </a:ext>
                </a:extLst>
              </a:tr>
              <a:tr h="1030778">
                <a:tc>
                  <a:txBody>
                    <a:bodyPr/>
                    <a:lstStyle/>
                    <a:p>
                      <a:r>
                        <a:rPr lang="en-US" sz="1400" b="0" dirty="0"/>
                        <a:t>Tab 2</a:t>
                      </a:r>
                    </a:p>
                  </a:txBody>
                  <a:tcPr/>
                </a:tc>
                <a:tc>
                  <a:txBody>
                    <a:bodyPr/>
                    <a:lstStyle/>
                    <a:p>
                      <a:r>
                        <a:rPr lang="en-US" sz="1400" b="0" dirty="0"/>
                        <a:t>DEALER</a:t>
                      </a:r>
                      <a:r>
                        <a:rPr lang="en-US" sz="1400" b="0" baseline="0" dirty="0"/>
                        <a:t> CONTACT INFORMATION</a:t>
                      </a:r>
                      <a:endParaRPr lang="en-US" sz="1400" b="0" dirty="0"/>
                    </a:p>
                  </a:txBody>
                  <a:tcPr/>
                </a:tc>
                <a:tc>
                  <a:txBody>
                    <a:bodyPr/>
                    <a:lstStyle/>
                    <a:p>
                      <a:r>
                        <a:rPr lang="en-US" sz="1400" b="0" dirty="0"/>
                        <a:t>This spreadsheet</a:t>
                      </a:r>
                      <a:r>
                        <a:rPr lang="en-US" sz="1400" b="0" baseline="0" dirty="0"/>
                        <a:t> has dealer contact information.  It is listed by manufacturer.</a:t>
                      </a:r>
                      <a:endParaRPr lang="en-US" sz="1400" b="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19917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Mandatory State Contract</a:t>
            </a:r>
            <a:br>
              <a:rPr lang="en-US" dirty="0"/>
            </a:br>
            <a:r>
              <a:rPr lang="en-US" sz="1600" dirty="0"/>
              <a:t>Contract Number: 505ENT-M15-OFFURNITUR-00</a:t>
            </a:r>
            <a:br>
              <a:rPr lang="en-US" dirty="0"/>
            </a:br>
            <a:r>
              <a:rPr lang="en-US" sz="3100" dirty="0"/>
              <a:t>Review Discounts and Value Add Capabilities</a:t>
            </a:r>
          </a:p>
        </p:txBody>
      </p:sp>
      <p:sp>
        <p:nvSpPr>
          <p:cNvPr id="3" name="TextBox 2"/>
          <p:cNvSpPr txBox="1"/>
          <p:nvPr/>
        </p:nvSpPr>
        <p:spPr>
          <a:xfrm>
            <a:off x="622570" y="1752600"/>
            <a:ext cx="7848600" cy="2092881"/>
          </a:xfrm>
          <a:prstGeom prst="rect">
            <a:avLst/>
          </a:prstGeom>
          <a:noFill/>
        </p:spPr>
        <p:txBody>
          <a:bodyPr wrap="square" rtlCol="0">
            <a:spAutoFit/>
          </a:bodyPr>
          <a:lstStyle/>
          <a:p>
            <a:r>
              <a:rPr lang="en-US" sz="1600" dirty="0"/>
              <a:t>Many manufacturers have offered the State additional discounts, i.e., volume, delivery only and/or value add capabilities.   Every buying decision should take into account these additional discounts.</a:t>
            </a:r>
          </a:p>
          <a:p>
            <a:endParaRPr lang="en-US" sz="1600" dirty="0"/>
          </a:p>
          <a:p>
            <a:r>
              <a:rPr lang="en-US" sz="1600" dirty="0"/>
              <a:t>From the Contract screen on VendorNet scroll down to the Attachments and open the PRICING/DISCOUNT INFORMATION document.  This document has four worksheets (tabs).</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51198441"/>
              </p:ext>
            </p:extLst>
          </p:nvPr>
        </p:nvGraphicFramePr>
        <p:xfrm>
          <a:off x="622570" y="3733800"/>
          <a:ext cx="8001000" cy="2712720"/>
        </p:xfrm>
        <a:graphic>
          <a:graphicData uri="http://schemas.openxmlformats.org/drawingml/2006/table">
            <a:tbl>
              <a:tblPr firstRow="1" bandRow="1">
                <a:tableStyleId>{3B4B98B0-60AC-42C2-AFA5-B58CD77FA1E5}</a:tableStyleId>
              </a:tblPr>
              <a:tblGrid>
                <a:gridCol w="59663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4889770">
                  <a:extLst>
                    <a:ext uri="{9D8B030D-6E8A-4147-A177-3AD203B41FA5}">
                      <a16:colId xmlns:a16="http://schemas.microsoft.com/office/drawing/2014/main" val="20002"/>
                    </a:ext>
                  </a:extLst>
                </a:gridCol>
              </a:tblGrid>
              <a:tr h="370840">
                <a:tc>
                  <a:txBody>
                    <a:bodyPr/>
                    <a:lstStyle/>
                    <a:p>
                      <a:r>
                        <a:rPr lang="en-US" sz="1400" b="0" dirty="0"/>
                        <a:t>Tab 1</a:t>
                      </a:r>
                    </a:p>
                  </a:txBody>
                  <a:tcPr/>
                </a:tc>
                <a:tc>
                  <a:txBody>
                    <a:bodyPr/>
                    <a:lstStyle/>
                    <a:p>
                      <a:r>
                        <a:rPr lang="en-US" sz="1400" b="0" dirty="0"/>
                        <a:t>PRIMARY</a:t>
                      </a:r>
                      <a:r>
                        <a:rPr lang="en-US" sz="1400" b="0" baseline="0" dirty="0"/>
                        <a:t> PRODUCT LINES</a:t>
                      </a:r>
                      <a:endParaRPr lang="en-US" sz="1400" b="0" dirty="0"/>
                    </a:p>
                  </a:txBody>
                  <a:tcPr/>
                </a:tc>
                <a:tc>
                  <a:txBody>
                    <a:bodyPr/>
                    <a:lstStyle/>
                    <a:p>
                      <a:r>
                        <a:rPr lang="en-US" sz="1400" b="0" dirty="0"/>
                        <a:t>This tab will show you the primary product lines, catalogs and discount from list price</a:t>
                      </a:r>
                    </a:p>
                  </a:txBody>
                  <a:tcPr/>
                </a:tc>
                <a:extLst>
                  <a:ext uri="{0D108BD9-81ED-4DB2-BD59-A6C34878D82A}">
                    <a16:rowId xmlns:a16="http://schemas.microsoft.com/office/drawing/2014/main" val="10000"/>
                  </a:ext>
                </a:extLst>
              </a:tr>
              <a:tr h="370840">
                <a:tc>
                  <a:txBody>
                    <a:bodyPr/>
                    <a:lstStyle/>
                    <a:p>
                      <a:r>
                        <a:rPr lang="en-US" sz="1400" b="0" dirty="0"/>
                        <a:t>Tab 2</a:t>
                      </a:r>
                    </a:p>
                  </a:txBody>
                  <a:tcPr/>
                </a:tc>
                <a:tc>
                  <a:txBody>
                    <a:bodyPr/>
                    <a:lstStyle/>
                    <a:p>
                      <a:r>
                        <a:rPr lang="en-US" sz="1400" b="0" dirty="0"/>
                        <a:t>DELIVERY</a:t>
                      </a:r>
                      <a:r>
                        <a:rPr lang="en-US" sz="1400" b="0" baseline="0" dirty="0"/>
                        <a:t> ONLY DISCOUNT</a:t>
                      </a:r>
                      <a:endParaRPr lang="en-US" sz="1400" b="0" dirty="0"/>
                    </a:p>
                  </a:txBody>
                  <a:tcPr/>
                </a:tc>
                <a:tc>
                  <a:txBody>
                    <a:bodyPr/>
                    <a:lstStyle/>
                    <a:p>
                      <a:r>
                        <a:rPr lang="en-US" sz="1400" b="0" dirty="0"/>
                        <a:t>This</a:t>
                      </a:r>
                      <a:r>
                        <a:rPr lang="en-US" sz="1400" b="0" baseline="0" dirty="0"/>
                        <a:t> tab will show you the delivery-only discount you will receive in addition to the primary discount if you choose delivery only to your dock.</a:t>
                      </a:r>
                      <a:endParaRPr lang="en-US" sz="1400" b="0" dirty="0"/>
                    </a:p>
                  </a:txBody>
                  <a:tcPr/>
                </a:tc>
                <a:extLst>
                  <a:ext uri="{0D108BD9-81ED-4DB2-BD59-A6C34878D82A}">
                    <a16:rowId xmlns:a16="http://schemas.microsoft.com/office/drawing/2014/main" val="10001"/>
                  </a:ext>
                </a:extLst>
              </a:tr>
              <a:tr h="370840">
                <a:tc>
                  <a:txBody>
                    <a:bodyPr/>
                    <a:lstStyle/>
                    <a:p>
                      <a:r>
                        <a:rPr lang="en-US" sz="1400" b="0" dirty="0"/>
                        <a:t>Tab 3</a:t>
                      </a:r>
                    </a:p>
                  </a:txBody>
                  <a:tcPr/>
                </a:tc>
                <a:tc>
                  <a:txBody>
                    <a:bodyPr/>
                    <a:lstStyle/>
                    <a:p>
                      <a:r>
                        <a:rPr lang="en-US" sz="1400" b="0" dirty="0"/>
                        <a:t>VOLUME</a:t>
                      </a:r>
                      <a:r>
                        <a:rPr lang="en-US" sz="1400" b="0" baseline="0" dirty="0"/>
                        <a:t> DISCOUNTS</a:t>
                      </a:r>
                      <a:endParaRPr lang="en-US" sz="1400" b="0" dirty="0"/>
                    </a:p>
                  </a:txBody>
                  <a:tcPr/>
                </a:tc>
                <a:tc>
                  <a:txBody>
                    <a:bodyPr/>
                    <a:lstStyle/>
                    <a:p>
                      <a:r>
                        <a:rPr lang="en-US" sz="1400" b="0" dirty="0"/>
                        <a:t>This tab will show you, </a:t>
                      </a:r>
                      <a:r>
                        <a:rPr lang="en-US" sz="1400" b="0" u="sng" dirty="0"/>
                        <a:t>by product line</a:t>
                      </a:r>
                      <a:r>
                        <a:rPr lang="en-US" sz="1400" b="0" dirty="0"/>
                        <a:t>, the volume discounts available on the contract.  This only applies to Ergonomic Seating, Non-ergonomic Seating,</a:t>
                      </a:r>
                      <a:r>
                        <a:rPr lang="en-US" sz="1400" b="0" baseline="0" dirty="0"/>
                        <a:t>  Filing, Metal Storage and Wood Case Goods and Desks/Tables.</a:t>
                      </a:r>
                      <a:endParaRPr lang="en-US" sz="1400" b="0" dirty="0"/>
                    </a:p>
                  </a:txBody>
                  <a:tcPr/>
                </a:tc>
                <a:extLst>
                  <a:ext uri="{0D108BD9-81ED-4DB2-BD59-A6C34878D82A}">
                    <a16:rowId xmlns:a16="http://schemas.microsoft.com/office/drawing/2014/main" val="10002"/>
                  </a:ext>
                </a:extLst>
              </a:tr>
              <a:tr h="370840">
                <a:tc>
                  <a:txBody>
                    <a:bodyPr/>
                    <a:lstStyle/>
                    <a:p>
                      <a:r>
                        <a:rPr lang="en-US" sz="1400" b="0" dirty="0"/>
                        <a:t>Tab 4</a:t>
                      </a:r>
                    </a:p>
                  </a:txBody>
                  <a:tcPr/>
                </a:tc>
                <a:tc>
                  <a:txBody>
                    <a:bodyPr/>
                    <a:lstStyle/>
                    <a:p>
                      <a:r>
                        <a:rPr lang="en-US" sz="1400" b="0" dirty="0"/>
                        <a:t>ADDITIONAL PRICING INCENTIVES</a:t>
                      </a:r>
                    </a:p>
                  </a:txBody>
                  <a:tcPr/>
                </a:tc>
                <a:tc>
                  <a:txBody>
                    <a:bodyPr/>
                    <a:lstStyle/>
                    <a:p>
                      <a:r>
                        <a:rPr lang="en-US" sz="1400" b="0" dirty="0"/>
                        <a:t>If a manufacturer has offered</a:t>
                      </a:r>
                      <a:r>
                        <a:rPr lang="en-US" sz="1400" b="0" baseline="0" dirty="0"/>
                        <a:t> additional pricing incentives/value add it will be noted on this worksheet.</a:t>
                      </a:r>
                      <a:endParaRPr lang="en-US" sz="1400" b="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5036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675467"/>
            <a:ext cx="8458199" cy="3450696"/>
          </a:xfrm>
        </p:spPr>
        <p:txBody>
          <a:bodyPr/>
          <a:lstStyle/>
          <a:p>
            <a:pPr>
              <a:buClrTx/>
              <a:buFont typeface="Arial" panose="020B0604020202020204" pitchFamily="34" charset="0"/>
              <a:buChar char="•"/>
            </a:pPr>
            <a:r>
              <a:rPr lang="en-US" dirty="0"/>
              <a:t>This contract is a Participating Addendum to a WSCA-NASPO contract.</a:t>
            </a:r>
          </a:p>
          <a:p>
            <a:pPr>
              <a:buClrTx/>
              <a:buFont typeface="Arial" panose="020B0604020202020204" pitchFamily="34" charset="0"/>
              <a:buChar char="•"/>
            </a:pPr>
            <a:r>
              <a:rPr lang="en-US" dirty="0"/>
              <a:t>The contract is awarded to 9 vendors and each vendor has their own contract number.   The last two digits of the contract designate the vendor.</a:t>
            </a:r>
          </a:p>
          <a:p>
            <a:pPr>
              <a:buClrTx/>
              <a:buFont typeface="Arial" panose="020B0604020202020204" pitchFamily="34" charset="0"/>
              <a:buChar char="•"/>
            </a:pPr>
            <a:r>
              <a:rPr lang="en-US" dirty="0"/>
              <a:t>The award was made by category and contractors may only sell products in the categories which were awarded to them.</a:t>
            </a:r>
          </a:p>
        </p:txBody>
      </p:sp>
      <p:sp>
        <p:nvSpPr>
          <p:cNvPr id="3" name="Title 2"/>
          <p:cNvSpPr>
            <a:spLocks noGrp="1"/>
          </p:cNvSpPr>
          <p:nvPr>
            <p:ph type="title"/>
          </p:nvPr>
        </p:nvSpPr>
        <p:spPr/>
        <p:txBody>
          <a:bodyPr>
            <a:normAutofit/>
          </a:bodyPr>
          <a:lstStyle/>
          <a:p>
            <a:r>
              <a:rPr lang="en-US" sz="2400" dirty="0"/>
              <a:t>Mandatory Statewide Educational Furniture Contract</a:t>
            </a:r>
            <a:br>
              <a:rPr lang="en-US" sz="2400" dirty="0"/>
            </a:br>
            <a:r>
              <a:rPr lang="en-US" sz="1600" dirty="0"/>
              <a:t>Contract Number:  505ENT-M16-WSCAEDUFURN-00</a:t>
            </a:r>
            <a:br>
              <a:rPr lang="en-US" sz="2400" dirty="0"/>
            </a:br>
            <a:r>
              <a:rPr lang="en-US" sz="2400" dirty="0"/>
              <a:t>General Information</a:t>
            </a:r>
          </a:p>
        </p:txBody>
      </p:sp>
    </p:spTree>
    <p:extLst>
      <p:ext uri="{BB962C8B-B14F-4D97-AF65-F5344CB8AC3E}">
        <p14:creationId xmlns:p14="http://schemas.microsoft.com/office/powerpoint/2010/main" val="300403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362200"/>
            <a:ext cx="8458199" cy="4114799"/>
          </a:xfrm>
        </p:spPr>
        <p:txBody>
          <a:bodyPr>
            <a:normAutofit fontScale="85000" lnSpcReduction="20000"/>
          </a:bodyPr>
          <a:lstStyle/>
          <a:p>
            <a:pPr>
              <a:buClrTx/>
              <a:buFont typeface="Arial" panose="020B0604020202020204" pitchFamily="34" charset="0"/>
              <a:buChar char="•"/>
            </a:pPr>
            <a:r>
              <a:rPr lang="en-US" dirty="0"/>
              <a:t>This contract is mandatory for State agencies ONLY.  UW-Madison and UW-System campuses are excluded from mandatory use of this contract and are directed to use the appropriate UW contract(s).</a:t>
            </a:r>
          </a:p>
          <a:p>
            <a:pPr>
              <a:buClrTx/>
              <a:buFont typeface="Arial" panose="020B0604020202020204" pitchFamily="34" charset="0"/>
              <a:buChar char="•"/>
            </a:pPr>
            <a:r>
              <a:rPr lang="en-US" dirty="0"/>
              <a:t>A waiver is required when an Agency/Campus is unable to obtain furniture from BSI and any of the awarded vendors on Contract 505ENT-M16-WSCAEDUFURN-00.  The agency shall not purchase the product until a waiver release number is given by DOA Contract Manager.</a:t>
            </a:r>
          </a:p>
          <a:p>
            <a:pPr>
              <a:buClrTx/>
              <a:buFont typeface="Arial" panose="020B0604020202020204" pitchFamily="34" charset="0"/>
              <a:buChar char="•"/>
            </a:pPr>
            <a:r>
              <a:rPr lang="en-US" dirty="0"/>
              <a:t>Use DOA-3830 Waiver Request Form to request a waiver.</a:t>
            </a:r>
          </a:p>
          <a:p>
            <a:pPr>
              <a:buClrTx/>
              <a:buFont typeface="Arial" panose="020B0604020202020204" pitchFamily="34" charset="0"/>
              <a:buChar char="•"/>
            </a:pPr>
            <a:r>
              <a:rPr lang="en-US" dirty="0"/>
              <a:t>Expect a 3 business day turnaround for waiver requests unless otherwise notified.</a:t>
            </a:r>
          </a:p>
          <a:p>
            <a:pPr>
              <a:buClrTx/>
              <a:buFont typeface="Arial" panose="020B0604020202020204" pitchFamily="34" charset="0"/>
              <a:buChar char="•"/>
            </a:pPr>
            <a:r>
              <a:rPr lang="en-US" dirty="0"/>
              <a:t>Agency must keep documentation on files that justifies all waivers.</a:t>
            </a:r>
          </a:p>
          <a:p>
            <a:pPr>
              <a:buClrTx/>
              <a:buFont typeface="Arial" panose="020B0604020202020204" pitchFamily="34" charset="0"/>
              <a:buChar char="•"/>
            </a:pPr>
            <a:r>
              <a:rPr lang="en-US" dirty="0"/>
              <a:t>Agency must request a waiver from DOA </a:t>
            </a:r>
            <a:r>
              <a:rPr lang="en-US" u="sng" dirty="0"/>
              <a:t>before</a:t>
            </a:r>
            <a:r>
              <a:rPr lang="en-US" dirty="0"/>
              <a:t> purchasing furniture from a non-contracted vendor.</a:t>
            </a:r>
          </a:p>
        </p:txBody>
      </p:sp>
      <p:sp>
        <p:nvSpPr>
          <p:cNvPr id="3" name="Title 2"/>
          <p:cNvSpPr>
            <a:spLocks noGrp="1"/>
          </p:cNvSpPr>
          <p:nvPr>
            <p:ph type="title"/>
          </p:nvPr>
        </p:nvSpPr>
        <p:spPr/>
        <p:txBody>
          <a:bodyPr>
            <a:normAutofit/>
          </a:bodyPr>
          <a:lstStyle/>
          <a:p>
            <a:r>
              <a:rPr lang="en-US" sz="2400" dirty="0"/>
              <a:t>Mandatory Statewide Educational Furniture Contract</a:t>
            </a:r>
            <a:br>
              <a:rPr lang="en-US" sz="2400" dirty="0"/>
            </a:br>
            <a:r>
              <a:rPr lang="en-US" sz="1600" dirty="0"/>
              <a:t>Contract Number:  505ENT-M16-WSCAEDUFURN-00</a:t>
            </a:r>
            <a:br>
              <a:rPr lang="en-US" sz="2400" dirty="0"/>
            </a:br>
            <a:r>
              <a:rPr lang="en-US" sz="2400" dirty="0"/>
              <a:t>Waiver Process</a:t>
            </a:r>
          </a:p>
        </p:txBody>
      </p:sp>
    </p:spTree>
    <p:extLst>
      <p:ext uri="{BB962C8B-B14F-4D97-AF65-F5344CB8AC3E}">
        <p14:creationId xmlns:p14="http://schemas.microsoft.com/office/powerpoint/2010/main" val="1593582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362200"/>
            <a:ext cx="8458199" cy="4114799"/>
          </a:xfrm>
        </p:spPr>
        <p:txBody>
          <a:bodyPr>
            <a:normAutofit/>
          </a:bodyPr>
          <a:lstStyle/>
          <a:p>
            <a:pPr marL="0" indent="0">
              <a:buClrTx/>
              <a:buNone/>
            </a:pPr>
            <a:r>
              <a:rPr lang="en-US" dirty="0"/>
              <a:t>From the Contract screen on VendorNet, scroll down to the attachment section and open the AWARDED CONTRACTORS document.</a:t>
            </a:r>
          </a:p>
          <a:p>
            <a:pPr marL="0" indent="0">
              <a:buClrTx/>
              <a:buNone/>
            </a:pPr>
            <a:r>
              <a:rPr lang="en-US" dirty="0"/>
              <a:t>This document shows the suppliers and the categories which were awarded.  It also includes contact information for the supplier.</a:t>
            </a:r>
          </a:p>
          <a:p>
            <a:pPr marL="0" indent="0">
              <a:buClrTx/>
              <a:buNone/>
            </a:pPr>
            <a:r>
              <a:rPr lang="en-US" dirty="0"/>
              <a:t>To check the discount information, open the PRICING-DISCOUNT MATRIX document.</a:t>
            </a:r>
          </a:p>
        </p:txBody>
      </p:sp>
      <p:sp>
        <p:nvSpPr>
          <p:cNvPr id="3" name="Title 2"/>
          <p:cNvSpPr>
            <a:spLocks noGrp="1"/>
          </p:cNvSpPr>
          <p:nvPr>
            <p:ph type="title"/>
          </p:nvPr>
        </p:nvSpPr>
        <p:spPr/>
        <p:txBody>
          <a:bodyPr>
            <a:normAutofit/>
          </a:bodyPr>
          <a:lstStyle/>
          <a:p>
            <a:r>
              <a:rPr lang="en-US" sz="2400" dirty="0"/>
              <a:t>Mandatory Statewide Educational Furniture Contract</a:t>
            </a:r>
            <a:br>
              <a:rPr lang="en-US" sz="2400" dirty="0"/>
            </a:br>
            <a:r>
              <a:rPr lang="en-US" sz="1600" dirty="0"/>
              <a:t>Contract Number:  505ENT-M16-WSCAEDUFURN-00</a:t>
            </a:r>
            <a:br>
              <a:rPr lang="en-US" sz="1600" dirty="0"/>
            </a:br>
            <a:r>
              <a:rPr lang="en-US" sz="2800" dirty="0"/>
              <a:t>Find a Vendor, Awarded Categories and Discount</a:t>
            </a:r>
          </a:p>
        </p:txBody>
      </p:sp>
    </p:spTree>
    <p:extLst>
      <p:ext uri="{BB962C8B-B14F-4D97-AF65-F5344CB8AC3E}">
        <p14:creationId xmlns:p14="http://schemas.microsoft.com/office/powerpoint/2010/main" val="2692594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675467"/>
            <a:ext cx="8458199" cy="3450696"/>
          </a:xfrm>
        </p:spPr>
        <p:txBody>
          <a:bodyPr>
            <a:normAutofit lnSpcReduction="10000"/>
          </a:bodyPr>
          <a:lstStyle/>
          <a:p>
            <a:pPr>
              <a:buClrTx/>
              <a:buFont typeface="Arial" panose="020B0604020202020204" pitchFamily="34" charset="0"/>
              <a:buChar char="•"/>
            </a:pPr>
            <a:r>
              <a:rPr lang="en-US" dirty="0"/>
              <a:t>In all instances, contact BSI first.</a:t>
            </a:r>
          </a:p>
          <a:p>
            <a:pPr>
              <a:buClrTx/>
              <a:buFont typeface="Arial" panose="020B0604020202020204" pitchFamily="34" charset="0"/>
              <a:buChar char="•"/>
            </a:pPr>
            <a:r>
              <a:rPr lang="en-US" dirty="0"/>
              <a:t>Choose the contract with the products that best meet your needs.</a:t>
            </a:r>
          </a:p>
          <a:p>
            <a:pPr>
              <a:buClrTx/>
              <a:buFont typeface="Arial" panose="020B0604020202020204" pitchFamily="34" charset="0"/>
              <a:buChar char="•"/>
            </a:pPr>
            <a:r>
              <a:rPr lang="en-US" dirty="0"/>
              <a:t>Since some products are similar between contracts, compare products and discounts being offered and utilize the contract which offers the lowest cost ore best value to the State.</a:t>
            </a:r>
          </a:p>
          <a:p>
            <a:pPr>
              <a:buClrTx/>
              <a:buFont typeface="Arial" panose="020B0604020202020204" pitchFamily="34" charset="0"/>
              <a:buChar char="•"/>
            </a:pPr>
            <a:r>
              <a:rPr lang="en-US" dirty="0"/>
              <a:t>Follow the waiver process if products are not offered on any of the contracts.</a:t>
            </a:r>
          </a:p>
        </p:txBody>
      </p:sp>
      <p:sp>
        <p:nvSpPr>
          <p:cNvPr id="3" name="Title 2"/>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11254029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331E0B93099B24D869BB2015315900E" ma:contentTypeVersion="1" ma:contentTypeDescription="Create a new document." ma:contentTypeScope="" ma:versionID="c9aec9c03218392df1e46b310e932f4b">
  <xsd:schema xmlns:xsd="http://www.w3.org/2001/XMLSchema" xmlns:xs="http://www.w3.org/2001/XMLSchema" xmlns:p="http://schemas.microsoft.com/office/2006/metadata/properties" xmlns:ns2="ab79ad19-d8e2-48b1-be82-392087cceb52" targetNamespace="http://schemas.microsoft.com/office/2006/metadata/properties" ma:root="true" ma:fieldsID="b54c2dcb9f92aa850543b248ca6fdb56" ns2:_="">
    <xsd:import namespace="ab79ad19-d8e2-48b1-be82-392087cceb52"/>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79ad19-d8e2-48b1-be82-392087cceb5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7CB10A-5C23-4575-954E-0466CD6B4B1C}"/>
</file>

<file path=customXml/itemProps2.xml><?xml version="1.0" encoding="utf-8"?>
<ds:datastoreItem xmlns:ds="http://schemas.openxmlformats.org/officeDocument/2006/customXml" ds:itemID="{8445A3E6-456C-49D7-A026-B4D57AB9DE35}"/>
</file>

<file path=customXml/itemProps3.xml><?xml version="1.0" encoding="utf-8"?>
<ds:datastoreItem xmlns:ds="http://schemas.openxmlformats.org/officeDocument/2006/customXml" ds:itemID="{BE4BF2A7-2789-4988-A966-B0821619731B}"/>
</file>

<file path=docProps/app.xml><?xml version="1.0" encoding="utf-8"?>
<Properties xmlns="http://schemas.openxmlformats.org/officeDocument/2006/extended-properties" xmlns:vt="http://schemas.openxmlformats.org/officeDocument/2006/docPropsVTypes">
  <Template>Waveform</Template>
  <TotalTime>731</TotalTime>
  <Words>2247</Words>
  <Application>Microsoft Office PowerPoint</Application>
  <PresentationFormat>On-screen Show (4:3)</PresentationFormat>
  <Paragraphs>126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Candara</vt:lpstr>
      <vt:lpstr>Symbol</vt:lpstr>
      <vt:lpstr>Waveform</vt:lpstr>
      <vt:lpstr>Tips for Ordering Furniture</vt:lpstr>
      <vt:lpstr>Introduction </vt:lpstr>
      <vt:lpstr>Definition of Office Furniture What the contracts cover</vt:lpstr>
      <vt:lpstr>Definition of Educational Furniture What the contracts cover</vt:lpstr>
      <vt:lpstr>What the contracts DO NOT cover</vt:lpstr>
      <vt:lpstr>PowerPoint Presentation</vt:lpstr>
      <vt:lpstr>BSI Mandatory Furniture Contract Contract 505ENT-M15-BSIOFFURN-01</vt:lpstr>
      <vt:lpstr>BSI Mandatory Furniture Contract Waiver Process</vt:lpstr>
      <vt:lpstr>PowerPoint Presentation</vt:lpstr>
      <vt:lpstr>Mandatory State Contract Contract 505ENT-M15-OFFURNITUR-00 Waiver Process</vt:lpstr>
      <vt:lpstr>Mandatory State Contract Contract Number: 505ENT-M15-OFFURNITUR-00 Find a Manufacturer and Dealer</vt:lpstr>
      <vt:lpstr>Mandatory State Contract Contract Number: 505ENT-M15-OFFURNITUR-00 Review Discounts and Value Add Capabilities</vt:lpstr>
      <vt:lpstr>Mandatory Statewide Educational Furniture Contract Contract Number:  505ENT-M16-WSCAEDUFURN-00 General Information</vt:lpstr>
      <vt:lpstr>Mandatory Statewide Educational Furniture Contract Contract Number:  505ENT-M16-WSCAEDUFURN-00 Waiver Process</vt:lpstr>
      <vt:lpstr>Mandatory Statewide Educational Furniture Contract Contract Number:  505ENT-M16-WSCAEDUFURN-00 Find a Vendor, Awarded Categories and Discount</vt:lpstr>
      <vt:lpstr>Summary</vt:lpstr>
    </vt:vector>
  </TitlesOfParts>
  <Company>State of Wisconsin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TIPS FOR ORDERING FURNITURE</dc:title>
  <dc:creator>Neidner, Catherine</dc:creator>
  <cp:lastModifiedBy>Neidner, Catherine - DOA</cp:lastModifiedBy>
  <cp:revision>34</cp:revision>
  <dcterms:created xsi:type="dcterms:W3CDTF">2014-07-22T13:01:35Z</dcterms:created>
  <dcterms:modified xsi:type="dcterms:W3CDTF">2017-11-14T15:24:55Z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0x0101007331E0B93099B24D869BB2015315900E</vt:lpwstr>
  </property>
</Properties>
</file>